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4" r:id="rId2"/>
    <p:sldId id="261" r:id="rId3"/>
    <p:sldId id="262" r:id="rId4"/>
    <p:sldId id="263" r:id="rId5"/>
    <p:sldId id="256" r:id="rId6"/>
    <p:sldId id="257" r:id="rId7"/>
    <p:sldId id="259" r:id="rId8"/>
    <p:sldId id="260" r:id="rId9"/>
    <p:sldId id="265" r:id="rId10"/>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12" autoAdjust="0"/>
  </p:normalViewPr>
  <p:slideViewPr>
    <p:cSldViewPr>
      <p:cViewPr varScale="1">
        <p:scale>
          <a:sx n="91" d="100"/>
          <a:sy n="91" d="100"/>
        </p:scale>
        <p:origin x="-76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148F8372-7175-4CD4-9AD7-B763E7127615}" type="datetimeFigureOut">
              <a:rPr lang="zh-CN" altLang="en-US"/>
              <a:pPr>
                <a:defRPr/>
              </a:pPr>
              <a:t>2018/5/15 Tuesday</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8B73AC24-7300-422B-A5FA-AD9FE29EAEAF}"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幻灯片图像占位符 1"/>
          <p:cNvSpPr>
            <a:spLocks noGrp="1" noRot="1" noChangeAspect="1"/>
          </p:cNvSpPr>
          <p:nvPr>
            <p:ph type="sldImg"/>
          </p:nvPr>
        </p:nvSpPr>
        <p:spPr bwMode="auto">
          <a:noFill/>
          <a:ln>
            <a:solidFill>
              <a:srgbClr val="000000"/>
            </a:solidFill>
            <a:miter lim="800000"/>
            <a:headEnd/>
            <a:tailEnd/>
          </a:ln>
        </p:spPr>
      </p:sp>
      <p:sp>
        <p:nvSpPr>
          <p:cNvPr id="19458"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1945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56188-741D-4FEB-BB46-F913188BE4F1}" type="slidenum">
              <a:rPr lang="zh-CN" altLang="en-US"/>
              <a:pPr fontAlgn="base">
                <a:spcBef>
                  <a:spcPct val="0"/>
                </a:spcBef>
                <a:spcAft>
                  <a:spcPct val="0"/>
                </a:spcAft>
              </a:pPr>
              <a:t>5</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EA070C50-75A0-44F8-93E3-534E381A62A7}" type="datetimeFigureOut">
              <a:rPr lang="zh-CN" altLang="en-US"/>
              <a:pPr>
                <a:defRPr/>
              </a:pPr>
              <a:t>2018/5/15 Tuesday</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4FF6E3A-93D0-4F09-AD53-CE9FC18FC3A5}"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CA9E5125-C771-4452-B45F-58E06FCBEAEE}" type="datetimeFigureOut">
              <a:rPr lang="zh-CN" altLang="en-US"/>
              <a:pPr>
                <a:defRPr/>
              </a:pPr>
              <a:t>2018/5/15 Tuesday</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6DD02D2-CBA1-42F8-99E3-27E8B7375BE5}"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4B958E95-3350-4A83-A929-A33AC8A7A352}" type="datetimeFigureOut">
              <a:rPr lang="zh-CN" altLang="en-US"/>
              <a:pPr>
                <a:defRPr/>
              </a:pPr>
              <a:t>2018/5/15 Tuesday</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95B80C2-C1C3-484F-B42F-A693988490F1}"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464EC846-EA18-4EA1-A6A1-EAD203877C47}" type="datetimeFigureOut">
              <a:rPr lang="zh-CN" altLang="en-US"/>
              <a:pPr>
                <a:defRPr/>
              </a:pPr>
              <a:t>2018/5/15 Tuesday</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31816307-40EE-46DF-A51D-50E8D6EDE9F1}"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03430055-BB75-4F8B-A644-3B75853854C0}" type="datetimeFigureOut">
              <a:rPr lang="zh-CN" altLang="en-US"/>
              <a:pPr>
                <a:defRPr/>
              </a:pPr>
              <a:t>2018/5/15 Tuesday</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34775A9-1C37-4792-9946-DBE0111B6758}"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13F866FC-4DC4-4EAC-B4E4-D530227E9C0E}" type="datetimeFigureOut">
              <a:rPr lang="zh-CN" altLang="en-US"/>
              <a:pPr>
                <a:defRPr/>
              </a:pPr>
              <a:t>2018/5/15 Tuesday</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A498F9E0-DCD0-4FCB-A61A-DFF72821D6F0}"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CA2B08FA-E99B-4A14-A84E-ACAB1B988D08}" type="datetimeFigureOut">
              <a:rPr lang="zh-CN" altLang="en-US"/>
              <a:pPr>
                <a:defRPr/>
              </a:pPr>
              <a:t>2018/5/15 Tuesday</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5F5FABB1-BDBF-4FA6-8C22-C16CB766CA12}"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01712819-AD74-488A-82D8-55501433CF4A}" type="datetimeFigureOut">
              <a:rPr lang="zh-CN" altLang="en-US"/>
              <a:pPr>
                <a:defRPr/>
              </a:pPr>
              <a:t>2018/5/15 Tuesday</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7032030A-77E5-4F6C-B90C-F5DA6668A346}"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3A3B6772-39E9-4631-AD58-FEFF619E10B5}" type="datetimeFigureOut">
              <a:rPr lang="zh-CN" altLang="en-US"/>
              <a:pPr>
                <a:defRPr/>
              </a:pPr>
              <a:t>2018/5/15 Tuesday</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07FAC0FE-A7B8-46C8-A61F-107F6D615E3A}"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F134E764-F2C9-4DC3-87D1-271B219BF48F}" type="datetimeFigureOut">
              <a:rPr lang="zh-CN" altLang="en-US"/>
              <a:pPr>
                <a:defRPr/>
              </a:pPr>
              <a:t>2018/5/15 Tuesday</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15136B3F-F262-4AEE-AEB3-D55265243999}"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D5D69B23-A0E0-43D9-A7E6-16B0DDF12CC5}" type="datetimeFigureOut">
              <a:rPr lang="zh-CN" altLang="en-US"/>
              <a:pPr>
                <a:defRPr/>
              </a:pPr>
              <a:t>2018/5/15 Tuesday</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82D8AC4E-ACC2-4CAC-8058-4C73A5A35A83}"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61338E30-25F7-4A93-830C-64D1E41D4395}" type="datetimeFigureOut">
              <a:rPr lang="zh-CN" altLang="en-US"/>
              <a:pPr>
                <a:defRPr/>
              </a:pPr>
              <a:t>2018/5/15 Tuesday</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82855736-ACFA-4826-8C6E-DCF2919E206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宋体" charset="-122"/>
        </a:defRPr>
      </a:lvl2pPr>
      <a:lvl3pPr algn="ctr" rtl="0" fontAlgn="base">
        <a:spcBef>
          <a:spcPct val="0"/>
        </a:spcBef>
        <a:spcAft>
          <a:spcPct val="0"/>
        </a:spcAft>
        <a:defRPr sz="4400">
          <a:solidFill>
            <a:schemeClr val="tx1"/>
          </a:solidFill>
          <a:latin typeface="Calibri" pitchFamily="34" charset="0"/>
          <a:ea typeface="宋体" charset="-122"/>
        </a:defRPr>
      </a:lvl3pPr>
      <a:lvl4pPr algn="ctr" rtl="0" fontAlgn="base">
        <a:spcBef>
          <a:spcPct val="0"/>
        </a:spcBef>
        <a:spcAft>
          <a:spcPct val="0"/>
        </a:spcAft>
        <a:defRPr sz="4400">
          <a:solidFill>
            <a:schemeClr val="tx1"/>
          </a:solidFill>
          <a:latin typeface="Calibri" pitchFamily="34" charset="0"/>
          <a:ea typeface="宋体" charset="-122"/>
        </a:defRPr>
      </a:lvl4pPr>
      <a:lvl5pPr algn="ctr" rtl="0" fontAlgn="base">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9388" y="188913"/>
            <a:ext cx="8785225" cy="6335712"/>
          </a:xfrm>
        </p:spPr>
        <p:style>
          <a:lnRef idx="1">
            <a:schemeClr val="accent1"/>
          </a:lnRef>
          <a:fillRef idx="2">
            <a:schemeClr val="accent1"/>
          </a:fillRef>
          <a:effectRef idx="1">
            <a:schemeClr val="accent1"/>
          </a:effectRef>
          <a:fontRef idx="minor">
            <a:schemeClr val="dk1"/>
          </a:fontRef>
        </p:style>
        <p:txBody>
          <a:bodyPr rtlCol="0">
            <a:normAutofit/>
          </a:bodyPr>
          <a:lstStyle/>
          <a:p>
            <a:pPr fontAlgn="auto">
              <a:lnSpc>
                <a:spcPct val="200000"/>
              </a:lnSpc>
              <a:spcAft>
                <a:spcPts val="0"/>
              </a:spcAft>
              <a:defRPr/>
            </a:pPr>
            <a:r>
              <a:rPr lang="zh-CN" altLang="en-US" sz="1600" b="1" i="1" dirty="0" smtClean="0">
                <a:solidFill>
                  <a:schemeClr val="tx2">
                    <a:lumMod val="75000"/>
                  </a:schemeClr>
                </a:solidFill>
                <a:latin typeface="Adobe 仿宋 Std R" pitchFamily="18" charset="-122"/>
                <a:ea typeface="Adobe 仿宋 Std R" pitchFamily="18" charset="-122"/>
              </a:rPr>
              <a:t>育栋教育</a:t>
            </a:r>
            <a:r>
              <a:rPr lang="en-US" altLang="zh-CN" sz="1100" b="1" i="1" dirty="0" smtClean="0">
                <a:solidFill>
                  <a:schemeClr val="tx2">
                    <a:lumMod val="75000"/>
                  </a:schemeClr>
                </a:solidFill>
                <a:latin typeface="Adobe 仿宋 Std R" pitchFamily="18" charset="-122"/>
                <a:ea typeface="Adobe 仿宋 Std R" pitchFamily="18" charset="-122"/>
              </a:rPr>
              <a:t/>
            </a:r>
            <a:br>
              <a:rPr lang="en-US" altLang="zh-CN" sz="1100" b="1" i="1" dirty="0" smtClean="0">
                <a:solidFill>
                  <a:schemeClr val="tx2">
                    <a:lumMod val="75000"/>
                  </a:schemeClr>
                </a:solidFill>
                <a:latin typeface="Adobe 仿宋 Std R" pitchFamily="18" charset="-122"/>
                <a:ea typeface="Adobe 仿宋 Std R" pitchFamily="18" charset="-122"/>
              </a:rPr>
            </a:br>
            <a:r>
              <a:rPr lang="zh-CN" altLang="en-US" sz="3600" b="1" dirty="0" smtClean="0">
                <a:solidFill>
                  <a:schemeClr val="tx2">
                    <a:lumMod val="75000"/>
                  </a:schemeClr>
                </a:solidFill>
                <a:latin typeface="Adobe 仿宋 Std R" pitchFamily="18" charset="-122"/>
                <a:ea typeface="Adobe 仿宋 Std R" pitchFamily="18" charset="-122"/>
              </a:rPr>
              <a:t>精英园长之</a:t>
            </a:r>
            <a:r>
              <a:rPr lang="en-US" altLang="zh-CN" sz="3600" b="1" dirty="0" smtClean="0">
                <a:solidFill>
                  <a:schemeClr val="tx2">
                    <a:lumMod val="75000"/>
                  </a:schemeClr>
                </a:solidFill>
                <a:latin typeface="Adobe 仿宋 Std R" pitchFamily="18" charset="-122"/>
                <a:ea typeface="Adobe 仿宋 Std R" pitchFamily="18" charset="-122"/>
              </a:rPr>
              <a:t/>
            </a:r>
            <a:br>
              <a:rPr lang="en-US" altLang="zh-CN" sz="3600" b="1" dirty="0" smtClean="0">
                <a:solidFill>
                  <a:schemeClr val="tx2">
                    <a:lumMod val="75000"/>
                  </a:schemeClr>
                </a:solidFill>
                <a:latin typeface="Adobe 仿宋 Std R" pitchFamily="18" charset="-122"/>
                <a:ea typeface="Adobe 仿宋 Std R" pitchFamily="18" charset="-122"/>
              </a:rPr>
            </a:br>
            <a:r>
              <a:rPr lang="zh-CN" altLang="en-US" sz="3600" b="1" dirty="0" smtClean="0">
                <a:solidFill>
                  <a:schemeClr val="tx2">
                    <a:lumMod val="75000"/>
                  </a:schemeClr>
                </a:solidFill>
                <a:latin typeface="Adobe 仿宋 Std R" pitchFamily="18" charset="-122"/>
                <a:ea typeface="Adobe 仿宋 Std R" pitchFamily="18" charset="-122"/>
              </a:rPr>
              <a:t>游学</a:t>
            </a:r>
            <a:r>
              <a:rPr lang="en-US" altLang="zh-CN" sz="3600" b="1" dirty="0" smtClean="0">
                <a:solidFill>
                  <a:schemeClr val="tx2">
                    <a:lumMod val="75000"/>
                  </a:schemeClr>
                </a:solidFill>
                <a:latin typeface="Adobe 仿宋 Std R" pitchFamily="18" charset="-122"/>
                <a:ea typeface="Adobe 仿宋 Std R" pitchFamily="18" charset="-122"/>
              </a:rPr>
              <a:t/>
            </a:r>
            <a:br>
              <a:rPr lang="en-US" altLang="zh-CN" sz="3600" b="1" dirty="0" smtClean="0">
                <a:solidFill>
                  <a:schemeClr val="tx2">
                    <a:lumMod val="75000"/>
                  </a:schemeClr>
                </a:solidFill>
                <a:latin typeface="Adobe 仿宋 Std R" pitchFamily="18" charset="-122"/>
                <a:ea typeface="Adobe 仿宋 Std R" pitchFamily="18" charset="-122"/>
              </a:rPr>
            </a:br>
            <a:r>
              <a:rPr lang="zh-CN" altLang="en-US" sz="3600" b="1" dirty="0" smtClean="0">
                <a:solidFill>
                  <a:schemeClr val="tx2">
                    <a:lumMod val="75000"/>
                  </a:schemeClr>
                </a:solidFill>
                <a:latin typeface="Adobe 仿宋 Std R" pitchFamily="18" charset="-122"/>
                <a:ea typeface="Adobe 仿宋 Std R" pitchFamily="18" charset="-122"/>
              </a:rPr>
              <a:t>汤阴育栋幼儿园</a:t>
            </a:r>
            <a:r>
              <a:rPr lang="en-US" altLang="zh-CN" sz="1100" b="1" dirty="0" smtClean="0">
                <a:solidFill>
                  <a:schemeClr val="tx2">
                    <a:lumMod val="75000"/>
                  </a:schemeClr>
                </a:solidFill>
                <a:latin typeface="Adobe 仿宋 Std R" pitchFamily="18" charset="-122"/>
                <a:ea typeface="Adobe 仿宋 Std R" pitchFamily="18" charset="-122"/>
              </a:rPr>
              <a:t/>
            </a:r>
            <a:br>
              <a:rPr lang="en-US" altLang="zh-CN" sz="1100" b="1" dirty="0" smtClean="0">
                <a:solidFill>
                  <a:schemeClr val="tx2">
                    <a:lumMod val="75000"/>
                  </a:schemeClr>
                </a:solidFill>
                <a:latin typeface="Adobe 仿宋 Std R" pitchFamily="18" charset="-122"/>
                <a:ea typeface="Adobe 仿宋 Std R" pitchFamily="18" charset="-122"/>
              </a:rPr>
            </a:br>
            <a:r>
              <a:rPr lang="zh-CN" altLang="en-US" sz="2000" b="1" dirty="0" smtClean="0">
                <a:solidFill>
                  <a:schemeClr val="tx2">
                    <a:lumMod val="75000"/>
                  </a:schemeClr>
                </a:solidFill>
                <a:latin typeface="+mj-ea"/>
                <a:ea typeface="+mj-ea"/>
              </a:rPr>
              <a:t>时间：</a:t>
            </a:r>
            <a:r>
              <a:rPr lang="en-US" altLang="zh-CN" sz="2000" b="1" dirty="0" smtClean="0">
                <a:solidFill>
                  <a:schemeClr val="tx2">
                    <a:lumMod val="75000"/>
                  </a:schemeClr>
                </a:solidFill>
                <a:latin typeface="+mj-ea"/>
                <a:ea typeface="+mj-ea"/>
              </a:rPr>
              <a:t>2018</a:t>
            </a:r>
            <a:r>
              <a:rPr lang="zh-CN" altLang="en-US" sz="2000" b="1" dirty="0" smtClean="0">
                <a:solidFill>
                  <a:schemeClr val="tx2">
                    <a:lumMod val="75000"/>
                  </a:schemeClr>
                </a:solidFill>
                <a:latin typeface="+mj-ea"/>
                <a:ea typeface="+mj-ea"/>
              </a:rPr>
              <a:t>年</a:t>
            </a:r>
            <a:r>
              <a:rPr lang="en-US" altLang="zh-CN" sz="2000" b="1" dirty="0" smtClean="0">
                <a:solidFill>
                  <a:schemeClr val="tx2">
                    <a:lumMod val="75000"/>
                  </a:schemeClr>
                </a:solidFill>
                <a:latin typeface="+mj-ea"/>
                <a:ea typeface="+mj-ea"/>
              </a:rPr>
              <a:t>6</a:t>
            </a:r>
            <a:r>
              <a:rPr lang="zh-CN" altLang="en-US" sz="2000" b="1" dirty="0" smtClean="0">
                <a:solidFill>
                  <a:schemeClr val="tx2">
                    <a:lumMod val="75000"/>
                  </a:schemeClr>
                </a:solidFill>
                <a:latin typeface="+mj-ea"/>
                <a:ea typeface="+mj-ea"/>
              </a:rPr>
              <a:t>月</a:t>
            </a:r>
            <a:r>
              <a:rPr lang="en-US" altLang="zh-CN" sz="2000" b="1" dirty="0" smtClean="0">
                <a:solidFill>
                  <a:schemeClr val="tx2">
                    <a:lumMod val="75000"/>
                  </a:schemeClr>
                </a:solidFill>
                <a:latin typeface="+mj-ea"/>
                <a:ea typeface="+mj-ea"/>
              </a:rPr>
              <a:t>8</a:t>
            </a:r>
            <a:r>
              <a:rPr lang="zh-CN" altLang="en-US" sz="2000" b="1" dirty="0" smtClean="0">
                <a:solidFill>
                  <a:schemeClr val="tx2">
                    <a:lumMod val="75000"/>
                  </a:schemeClr>
                </a:solidFill>
                <a:latin typeface="+mj-ea"/>
                <a:ea typeface="+mj-ea"/>
              </a:rPr>
              <a:t>日</a:t>
            </a:r>
            <a:r>
              <a:rPr lang="en-US" altLang="zh-CN" sz="2000" b="1" dirty="0" smtClean="0">
                <a:solidFill>
                  <a:schemeClr val="tx2">
                    <a:lumMod val="75000"/>
                  </a:schemeClr>
                </a:solidFill>
                <a:latin typeface="+mj-ea"/>
                <a:ea typeface="+mj-ea"/>
              </a:rPr>
              <a:t>-9</a:t>
            </a:r>
            <a:r>
              <a:rPr lang="zh-CN" altLang="en-US" sz="2000" b="1" dirty="0" smtClean="0">
                <a:solidFill>
                  <a:schemeClr val="tx2">
                    <a:lumMod val="75000"/>
                  </a:schemeClr>
                </a:solidFill>
                <a:latin typeface="+mj-ea"/>
                <a:ea typeface="+mj-ea"/>
              </a:rPr>
              <a:t>日</a:t>
            </a:r>
            <a:endParaRPr lang="zh-CN" altLang="en-US" sz="2000" b="1" dirty="0">
              <a:solidFill>
                <a:schemeClr val="tx2">
                  <a:lumMod val="75000"/>
                </a:schemeClr>
              </a:solidFill>
              <a:latin typeface="+mj-ea"/>
              <a:ea typeface="+mj-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rtlCol="0">
            <a:normAutofit/>
          </a:bodyPr>
          <a:lstStyle/>
          <a:p>
            <a:pPr fontAlgn="auto">
              <a:spcAft>
                <a:spcPts val="0"/>
              </a:spcAft>
              <a:defRPr/>
            </a:pPr>
            <a:r>
              <a:rPr lang="zh-CN" altLang="zh-CN" b="1" dirty="0" smtClean="0"/>
              <a:t>精英园长游学</a:t>
            </a:r>
            <a:endParaRPr lang="zh-CN" altLang="en-US" dirty="0"/>
          </a:p>
        </p:txBody>
      </p:sp>
      <p:sp>
        <p:nvSpPr>
          <p:cNvPr id="3" name="内容占位符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rtlCol="0">
            <a:normAutofit/>
          </a:bodyPr>
          <a:lstStyle/>
          <a:p>
            <a:pPr fontAlgn="auto">
              <a:lnSpc>
                <a:spcPct val="170000"/>
              </a:lnSpc>
              <a:spcAft>
                <a:spcPts val="0"/>
              </a:spcAft>
              <a:buFont typeface="Arial" pitchFamily="34" charset="0"/>
              <a:buChar char="•"/>
              <a:defRPr/>
            </a:pPr>
            <a:endParaRPr lang="en-US" altLang="zh-CN" sz="1100" b="1" dirty="0" smtClean="0"/>
          </a:p>
          <a:p>
            <a:pPr fontAlgn="auto">
              <a:lnSpc>
                <a:spcPct val="170000"/>
              </a:lnSpc>
              <a:spcAft>
                <a:spcPts val="0"/>
              </a:spcAft>
              <a:buFont typeface="Arial" pitchFamily="34" charset="0"/>
              <a:buChar char="•"/>
              <a:defRPr/>
            </a:pPr>
            <a:r>
              <a:rPr lang="zh-CN" altLang="zh-CN" sz="2400" b="1" dirty="0" smtClean="0"/>
              <a:t>关于精英园长游学育栋七巧板直营园的通知</a:t>
            </a:r>
          </a:p>
          <a:p>
            <a:pPr fontAlgn="auto">
              <a:lnSpc>
                <a:spcPct val="170000"/>
              </a:lnSpc>
              <a:spcAft>
                <a:spcPts val="0"/>
              </a:spcAft>
              <a:buFont typeface="Arial" pitchFamily="34" charset="0"/>
              <a:buNone/>
              <a:defRPr/>
            </a:pPr>
            <a:endParaRPr lang="en-US" altLang="zh-CN" sz="1100" dirty="0" smtClean="0"/>
          </a:p>
          <a:p>
            <a:pPr fontAlgn="auto">
              <a:lnSpc>
                <a:spcPct val="170000"/>
              </a:lnSpc>
              <a:spcAft>
                <a:spcPts val="0"/>
              </a:spcAft>
              <a:buFont typeface="Arial" pitchFamily="34" charset="0"/>
              <a:buChar char="•"/>
              <a:defRPr/>
            </a:pPr>
            <a:r>
              <a:rPr lang="zh-CN" altLang="zh-CN" sz="1100" dirty="0" smtClean="0"/>
              <a:t>今年两会，教育部部长陈宝生在答记者问中，再次明确提出：幼儿园的基本教学模式应该是游戏模式。</a:t>
            </a:r>
          </a:p>
          <a:p>
            <a:pPr fontAlgn="auto">
              <a:lnSpc>
                <a:spcPct val="170000"/>
              </a:lnSpc>
              <a:spcAft>
                <a:spcPts val="0"/>
              </a:spcAft>
              <a:buFont typeface="Arial" pitchFamily="34" charset="0"/>
              <a:buNone/>
              <a:defRPr/>
            </a:pPr>
            <a:r>
              <a:rPr lang="en-US" altLang="zh-CN" sz="1100" dirty="0" smtClean="0"/>
              <a:t> </a:t>
            </a:r>
            <a:endParaRPr lang="zh-CN" altLang="zh-CN" sz="1100" dirty="0" smtClean="0"/>
          </a:p>
          <a:p>
            <a:pPr fontAlgn="auto">
              <a:lnSpc>
                <a:spcPct val="170000"/>
              </a:lnSpc>
              <a:spcAft>
                <a:spcPts val="0"/>
              </a:spcAft>
              <a:buFont typeface="Arial" pitchFamily="34" charset="0"/>
              <a:buChar char="•"/>
              <a:defRPr/>
            </a:pPr>
            <a:r>
              <a:rPr lang="zh-CN" altLang="zh-CN" sz="1100" dirty="0" smtClean="0"/>
              <a:t>国家二胎政策开放，各种各样的新兴幼儿园如雨后春笋般大量涌现。随着游戏化教学模式的再一次确认，幼儿启蒙教育受到越来越广泛关注的同时，幼教行业的快速发展与其相对滞后的教育教学模式形成了鲜明强烈对比。很多幼儿园急需帮助和改善。育栋作为一家专业化的幼教服务公司，有责任和义务将独特的游戏化教学模式传播给更多的幼教工作者。</a:t>
            </a:r>
          </a:p>
          <a:p>
            <a:pPr fontAlgn="auto">
              <a:lnSpc>
                <a:spcPct val="170000"/>
              </a:lnSpc>
              <a:spcAft>
                <a:spcPts val="0"/>
              </a:spcAft>
              <a:buFont typeface="Arial" pitchFamily="34" charset="0"/>
              <a:buNone/>
              <a:defRPr/>
            </a:pPr>
            <a:r>
              <a:rPr lang="en-US" altLang="zh-CN" sz="1100" dirty="0" smtClean="0"/>
              <a:t> </a:t>
            </a:r>
            <a:endParaRPr lang="zh-CN" altLang="zh-CN" sz="1100" dirty="0" smtClean="0"/>
          </a:p>
          <a:p>
            <a:pPr fontAlgn="auto">
              <a:lnSpc>
                <a:spcPct val="170000"/>
              </a:lnSpc>
              <a:spcAft>
                <a:spcPts val="0"/>
              </a:spcAft>
              <a:buFont typeface="Arial" pitchFamily="34" charset="0"/>
              <a:buChar char="•"/>
              <a:defRPr/>
            </a:pPr>
            <a:r>
              <a:rPr lang="zh-CN" altLang="zh-CN" sz="1100" dirty="0" smtClean="0"/>
              <a:t>为积极响应党和国家提出的以游戏化模式教学的号召，为进一步加强各地区幼教同行间的交流、共同促进本年度教研工作的顺利开展，进而有效提高教育教学质量。育栋教育特别制作精英园长游学营，带您亲临育栋七巧板直营园，体验一整套的一日流程，来帮助您与时俱进，学习最新最全的游戏化教学模式、教育方法及师资管理等实用性内容。</a:t>
            </a:r>
          </a:p>
          <a:p>
            <a:pPr fontAlgn="auto">
              <a:spcAft>
                <a:spcPts val="0"/>
              </a:spcAft>
              <a:buFont typeface="Arial" pitchFamily="34" charset="0"/>
              <a:buNone/>
              <a:defRPr/>
            </a:pPr>
            <a:r>
              <a:rPr lang="en-US" altLang="zh-CN" sz="1100" dirty="0" smtClean="0"/>
              <a:t> </a:t>
            </a:r>
            <a:endParaRPr lang="zh-CN" altLang="zh-CN" sz="11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288" y="836613"/>
            <a:ext cx="8229600" cy="1143000"/>
          </a:xfrm>
        </p:spPr>
        <p:style>
          <a:lnRef idx="3">
            <a:schemeClr val="lt1"/>
          </a:lnRef>
          <a:fillRef idx="1">
            <a:schemeClr val="accent1"/>
          </a:fillRef>
          <a:effectRef idx="1">
            <a:schemeClr val="accent1"/>
          </a:effectRef>
          <a:fontRef idx="minor">
            <a:schemeClr val="lt1"/>
          </a:fontRef>
        </p:style>
        <p:txBody>
          <a:bodyPr rtlCol="0">
            <a:normAutofit fontScale="90000"/>
          </a:bodyPr>
          <a:lstStyle/>
          <a:p>
            <a:pPr algn="l" fontAlgn="auto">
              <a:spcAft>
                <a:spcPts val="0"/>
              </a:spcAft>
              <a:defRPr/>
            </a:pPr>
            <a:r>
              <a:rPr lang="zh-CN" altLang="zh-CN" sz="3600" b="1" dirty="0" smtClean="0"/>
              <a:t>游学内容：</a:t>
            </a:r>
            <a:r>
              <a:rPr lang="zh-CN" altLang="zh-CN" dirty="0" smtClean="0"/>
              <a:t/>
            </a:r>
            <a:br>
              <a:rPr lang="zh-CN" altLang="zh-CN" dirty="0" smtClean="0"/>
            </a:br>
            <a:endParaRPr lang="zh-CN" altLang="en-US" dirty="0"/>
          </a:p>
        </p:txBody>
      </p:sp>
      <p:sp>
        <p:nvSpPr>
          <p:cNvPr id="5" name="内容占位符 4"/>
          <p:cNvSpPr>
            <a:spLocks noGrp="1"/>
          </p:cNvSpPr>
          <p:nvPr>
            <p:ph idx="1"/>
          </p:nvPr>
        </p:nvSpPr>
        <p:spPr>
          <a:xfrm>
            <a:off x="395288" y="2060575"/>
            <a:ext cx="8229600" cy="4525963"/>
          </a:xfrm>
        </p:spPr>
        <p:style>
          <a:lnRef idx="1">
            <a:schemeClr val="accent1"/>
          </a:lnRef>
          <a:fillRef idx="2">
            <a:schemeClr val="accent1"/>
          </a:fillRef>
          <a:effectRef idx="1">
            <a:schemeClr val="accent1"/>
          </a:effectRef>
          <a:fontRef idx="minor">
            <a:schemeClr val="dk1"/>
          </a:fontRef>
        </p:style>
        <p:txBody>
          <a:bodyPr rtlCol="0">
            <a:normAutofit fontScale="47500" lnSpcReduction="20000"/>
          </a:bodyPr>
          <a:lstStyle/>
          <a:p>
            <a:pPr fontAlgn="auto">
              <a:spcAft>
                <a:spcPts val="0"/>
              </a:spcAft>
              <a:buFont typeface="Arial" pitchFamily="34" charset="0"/>
              <a:buNone/>
              <a:defRPr/>
            </a:pPr>
            <a:endParaRPr lang="zh-CN" altLang="zh-CN" dirty="0" smtClean="0"/>
          </a:p>
          <a:p>
            <a:pPr fontAlgn="auto">
              <a:spcAft>
                <a:spcPts val="0"/>
              </a:spcAft>
              <a:buFont typeface="Arial" pitchFamily="34" charset="0"/>
              <a:buNone/>
              <a:defRPr/>
            </a:pPr>
            <a:endParaRPr lang="zh-CN" altLang="zh-CN" dirty="0" smtClean="0">
              <a:solidFill>
                <a:schemeClr val="tx2">
                  <a:lumMod val="75000"/>
                </a:schemeClr>
              </a:solidFill>
            </a:endParaRPr>
          </a:p>
          <a:p>
            <a:pPr fontAlgn="auto">
              <a:spcAft>
                <a:spcPts val="0"/>
              </a:spcAft>
              <a:buFont typeface="Arial" pitchFamily="34" charset="0"/>
              <a:buChar char="•"/>
              <a:defRPr/>
            </a:pPr>
            <a:r>
              <a:rPr lang="en-US" altLang="zh-CN" dirty="0" smtClean="0">
                <a:solidFill>
                  <a:schemeClr val="tx2">
                    <a:lumMod val="75000"/>
                  </a:schemeClr>
                </a:solidFill>
              </a:rPr>
              <a:t>6</a:t>
            </a:r>
            <a:r>
              <a:rPr lang="zh-CN" altLang="zh-CN" dirty="0" smtClean="0">
                <a:solidFill>
                  <a:schemeClr val="tx2">
                    <a:lumMod val="75000"/>
                  </a:schemeClr>
                </a:solidFill>
              </a:rPr>
              <a:t>月</a:t>
            </a:r>
            <a:r>
              <a:rPr lang="en-US" altLang="zh-CN" dirty="0" smtClean="0">
                <a:solidFill>
                  <a:schemeClr val="tx2">
                    <a:lumMod val="75000"/>
                  </a:schemeClr>
                </a:solidFill>
              </a:rPr>
              <a:t>8</a:t>
            </a:r>
            <a:r>
              <a:rPr lang="zh-CN" altLang="zh-CN" dirty="0" smtClean="0">
                <a:solidFill>
                  <a:schemeClr val="tx2">
                    <a:lumMod val="75000"/>
                  </a:schemeClr>
                </a:solidFill>
              </a:rPr>
              <a:t>日，白天</a:t>
            </a:r>
          </a:p>
          <a:p>
            <a:pPr fontAlgn="auto">
              <a:spcAft>
                <a:spcPts val="0"/>
              </a:spcAft>
              <a:buFont typeface="Arial" pitchFamily="34" charset="0"/>
              <a:buChar char="•"/>
              <a:defRPr/>
            </a:pPr>
            <a:r>
              <a:rPr lang="zh-CN" altLang="zh-CN" dirty="0" smtClean="0">
                <a:solidFill>
                  <a:schemeClr val="tx2">
                    <a:lumMod val="75000"/>
                  </a:schemeClr>
                </a:solidFill>
              </a:rPr>
              <a:t>走进育栋七巧板直营园，观摩育栋一整套的一日流程：</a:t>
            </a:r>
          </a:p>
          <a:p>
            <a:pPr fontAlgn="auto">
              <a:spcAft>
                <a:spcPts val="0"/>
              </a:spcAft>
              <a:buFont typeface="Arial" pitchFamily="34" charset="0"/>
              <a:buChar char="•"/>
              <a:defRPr/>
            </a:pPr>
            <a:r>
              <a:rPr lang="zh-CN" altLang="zh-CN" dirty="0" smtClean="0">
                <a:solidFill>
                  <a:schemeClr val="tx2">
                    <a:lumMod val="75000"/>
                  </a:schemeClr>
                </a:solidFill>
              </a:rPr>
              <a:t>接待→晨检→孩子入园上课→课间休息→离园。</a:t>
            </a:r>
            <a:r>
              <a:rPr lang="en-US" altLang="zh-CN" dirty="0" smtClean="0">
                <a:solidFill>
                  <a:schemeClr val="tx2">
                    <a:lumMod val="75000"/>
                  </a:schemeClr>
                </a:solidFill>
              </a:rPr>
              <a:t>360</a:t>
            </a:r>
            <a:r>
              <a:rPr lang="zh-CN" altLang="zh-CN" dirty="0" smtClean="0">
                <a:solidFill>
                  <a:schemeClr val="tx2">
                    <a:lumMod val="75000"/>
                  </a:schemeClr>
                </a:solidFill>
              </a:rPr>
              <a:t>°的全方位多角度的落地学习。</a:t>
            </a:r>
          </a:p>
          <a:p>
            <a:pPr fontAlgn="auto">
              <a:spcAft>
                <a:spcPts val="0"/>
              </a:spcAft>
              <a:buFont typeface="Arial" pitchFamily="34" charset="0"/>
              <a:buChar char="•"/>
              <a:defRPr/>
            </a:pPr>
            <a:r>
              <a:rPr lang="en-US" altLang="zh-CN" dirty="0" smtClean="0">
                <a:solidFill>
                  <a:schemeClr val="tx2">
                    <a:lumMod val="75000"/>
                  </a:schemeClr>
                </a:solidFill>
              </a:rPr>
              <a:t> </a:t>
            </a:r>
            <a:endParaRPr lang="zh-CN" altLang="zh-CN" dirty="0" smtClean="0">
              <a:solidFill>
                <a:schemeClr val="tx2">
                  <a:lumMod val="75000"/>
                </a:schemeClr>
              </a:solidFill>
            </a:endParaRPr>
          </a:p>
          <a:p>
            <a:pPr fontAlgn="auto">
              <a:spcAft>
                <a:spcPts val="0"/>
              </a:spcAft>
              <a:buFont typeface="Arial" pitchFamily="34" charset="0"/>
              <a:buChar char="•"/>
              <a:defRPr/>
            </a:pPr>
            <a:r>
              <a:rPr lang="en-US" altLang="zh-CN" dirty="0" smtClean="0">
                <a:solidFill>
                  <a:schemeClr val="tx2">
                    <a:lumMod val="75000"/>
                  </a:schemeClr>
                </a:solidFill>
              </a:rPr>
              <a:t>6</a:t>
            </a:r>
            <a:r>
              <a:rPr lang="zh-CN" altLang="zh-CN" dirty="0" smtClean="0">
                <a:solidFill>
                  <a:schemeClr val="tx2">
                    <a:lumMod val="75000"/>
                  </a:schemeClr>
                </a:solidFill>
              </a:rPr>
              <a:t>月</a:t>
            </a:r>
            <a:r>
              <a:rPr lang="en-US" altLang="zh-CN" dirty="0" smtClean="0">
                <a:solidFill>
                  <a:schemeClr val="tx2">
                    <a:lumMod val="75000"/>
                  </a:schemeClr>
                </a:solidFill>
              </a:rPr>
              <a:t>8</a:t>
            </a:r>
            <a:r>
              <a:rPr lang="zh-CN" altLang="zh-CN" dirty="0" smtClean="0">
                <a:solidFill>
                  <a:schemeClr val="tx2">
                    <a:lumMod val="75000"/>
                  </a:schemeClr>
                </a:solidFill>
              </a:rPr>
              <a:t>日晚上</a:t>
            </a:r>
          </a:p>
          <a:p>
            <a:pPr fontAlgn="auto">
              <a:spcAft>
                <a:spcPts val="0"/>
              </a:spcAft>
              <a:buFont typeface="Arial" pitchFamily="34" charset="0"/>
              <a:buChar char="•"/>
              <a:defRPr/>
            </a:pPr>
            <a:r>
              <a:rPr lang="en-US" altLang="zh-CN" dirty="0" smtClean="0">
                <a:solidFill>
                  <a:schemeClr val="tx2">
                    <a:lumMod val="75000"/>
                  </a:schemeClr>
                </a:solidFill>
              </a:rPr>
              <a:t> </a:t>
            </a:r>
            <a:endParaRPr lang="zh-CN" altLang="zh-CN" dirty="0" smtClean="0">
              <a:solidFill>
                <a:schemeClr val="tx2">
                  <a:lumMod val="75000"/>
                </a:schemeClr>
              </a:solidFill>
            </a:endParaRPr>
          </a:p>
          <a:p>
            <a:pPr fontAlgn="auto">
              <a:spcAft>
                <a:spcPts val="0"/>
              </a:spcAft>
              <a:buFont typeface="Arial" pitchFamily="34" charset="0"/>
              <a:buChar char="•"/>
              <a:defRPr/>
            </a:pPr>
            <a:r>
              <a:rPr lang="zh-CN" altLang="zh-CN" dirty="0" smtClean="0">
                <a:solidFill>
                  <a:schemeClr val="tx2">
                    <a:lumMod val="75000"/>
                  </a:schemeClr>
                </a:solidFill>
              </a:rPr>
              <a:t>育栋幼儿园园长，育栋七巧板创始人张柯老师带您进行招生分享及落地实操</a:t>
            </a:r>
          </a:p>
          <a:p>
            <a:pPr fontAlgn="auto">
              <a:spcAft>
                <a:spcPts val="0"/>
              </a:spcAft>
              <a:buFont typeface="Arial" pitchFamily="34" charset="0"/>
              <a:buChar char="•"/>
              <a:defRPr/>
            </a:pPr>
            <a:r>
              <a:rPr lang="en-US" altLang="zh-CN" dirty="0" smtClean="0">
                <a:solidFill>
                  <a:schemeClr val="tx2">
                    <a:lumMod val="75000"/>
                  </a:schemeClr>
                </a:solidFill>
              </a:rPr>
              <a:t> </a:t>
            </a:r>
            <a:endParaRPr lang="zh-CN" altLang="zh-CN" dirty="0" smtClean="0">
              <a:solidFill>
                <a:schemeClr val="tx2">
                  <a:lumMod val="75000"/>
                </a:schemeClr>
              </a:solidFill>
            </a:endParaRPr>
          </a:p>
          <a:p>
            <a:pPr fontAlgn="auto">
              <a:spcAft>
                <a:spcPts val="0"/>
              </a:spcAft>
              <a:buFont typeface="Arial" pitchFamily="34" charset="0"/>
              <a:buChar char="•"/>
              <a:defRPr/>
            </a:pPr>
            <a:r>
              <a:rPr lang="en-US" altLang="zh-CN" dirty="0" smtClean="0">
                <a:solidFill>
                  <a:schemeClr val="tx2">
                    <a:lumMod val="75000"/>
                  </a:schemeClr>
                </a:solidFill>
              </a:rPr>
              <a:t>6</a:t>
            </a:r>
            <a:r>
              <a:rPr lang="zh-CN" altLang="zh-CN" dirty="0" smtClean="0">
                <a:solidFill>
                  <a:schemeClr val="tx2">
                    <a:lumMod val="75000"/>
                  </a:schemeClr>
                </a:solidFill>
              </a:rPr>
              <a:t>月</a:t>
            </a:r>
            <a:r>
              <a:rPr lang="en-US" altLang="zh-CN" dirty="0" smtClean="0">
                <a:solidFill>
                  <a:schemeClr val="tx2">
                    <a:lumMod val="75000"/>
                  </a:schemeClr>
                </a:solidFill>
              </a:rPr>
              <a:t>9</a:t>
            </a:r>
            <a:r>
              <a:rPr lang="zh-CN" altLang="zh-CN" dirty="0" smtClean="0">
                <a:solidFill>
                  <a:schemeClr val="tx2">
                    <a:lumMod val="75000"/>
                  </a:schemeClr>
                </a:solidFill>
              </a:rPr>
              <a:t>日上午</a:t>
            </a:r>
          </a:p>
          <a:p>
            <a:pPr fontAlgn="auto">
              <a:spcAft>
                <a:spcPts val="0"/>
              </a:spcAft>
              <a:buFont typeface="Arial" pitchFamily="34" charset="0"/>
              <a:buChar char="•"/>
              <a:defRPr/>
            </a:pPr>
            <a:r>
              <a:rPr lang="en-US" altLang="zh-CN" dirty="0" smtClean="0">
                <a:solidFill>
                  <a:schemeClr val="tx2">
                    <a:lumMod val="75000"/>
                  </a:schemeClr>
                </a:solidFill>
              </a:rPr>
              <a:t> </a:t>
            </a:r>
            <a:endParaRPr lang="zh-CN" altLang="zh-CN" dirty="0" smtClean="0">
              <a:solidFill>
                <a:schemeClr val="tx2">
                  <a:lumMod val="75000"/>
                </a:schemeClr>
              </a:solidFill>
            </a:endParaRPr>
          </a:p>
          <a:p>
            <a:pPr fontAlgn="auto">
              <a:spcAft>
                <a:spcPts val="0"/>
              </a:spcAft>
              <a:buFont typeface="Arial" pitchFamily="34" charset="0"/>
              <a:buChar char="•"/>
              <a:defRPr/>
            </a:pPr>
            <a:r>
              <a:rPr lang="zh-CN" altLang="zh-CN" dirty="0" smtClean="0">
                <a:solidFill>
                  <a:schemeClr val="tx2">
                    <a:lumMod val="75000"/>
                  </a:schemeClr>
                </a:solidFill>
              </a:rPr>
              <a:t>学习育栋七巧板上课技能技巧，实操游戏模式教学方法。</a:t>
            </a:r>
          </a:p>
          <a:p>
            <a:pPr fontAlgn="auto">
              <a:spcAft>
                <a:spcPts val="0"/>
              </a:spcAft>
              <a:buFont typeface="Arial" pitchFamily="34" charset="0"/>
              <a:buChar char="•"/>
              <a:defRPr/>
            </a:pPr>
            <a:r>
              <a:rPr lang="en-US" altLang="zh-CN" dirty="0" smtClean="0">
                <a:solidFill>
                  <a:schemeClr val="tx2">
                    <a:lumMod val="75000"/>
                  </a:schemeClr>
                </a:solidFill>
              </a:rPr>
              <a:t> </a:t>
            </a:r>
            <a:endParaRPr lang="zh-CN" altLang="zh-CN" dirty="0" smtClean="0">
              <a:solidFill>
                <a:schemeClr val="tx2">
                  <a:lumMod val="75000"/>
                </a:schemeClr>
              </a:solidFill>
            </a:endParaRPr>
          </a:p>
          <a:p>
            <a:pPr fontAlgn="auto">
              <a:spcAft>
                <a:spcPts val="0"/>
              </a:spcAft>
              <a:buFont typeface="Arial" pitchFamily="34" charset="0"/>
              <a:buChar char="•"/>
              <a:defRPr/>
            </a:pPr>
            <a:r>
              <a:rPr lang="en-US" altLang="zh-CN" dirty="0" smtClean="0">
                <a:solidFill>
                  <a:schemeClr val="tx2">
                    <a:lumMod val="75000"/>
                  </a:schemeClr>
                </a:solidFill>
              </a:rPr>
              <a:t>6</a:t>
            </a:r>
            <a:r>
              <a:rPr lang="zh-CN" altLang="zh-CN" dirty="0" smtClean="0">
                <a:solidFill>
                  <a:schemeClr val="tx2">
                    <a:lumMod val="75000"/>
                  </a:schemeClr>
                </a:solidFill>
              </a:rPr>
              <a:t>月</a:t>
            </a:r>
            <a:r>
              <a:rPr lang="en-US" altLang="zh-CN" dirty="0" smtClean="0">
                <a:solidFill>
                  <a:schemeClr val="tx2">
                    <a:lumMod val="75000"/>
                  </a:schemeClr>
                </a:solidFill>
              </a:rPr>
              <a:t>9</a:t>
            </a:r>
            <a:r>
              <a:rPr lang="zh-CN" altLang="zh-CN" dirty="0" smtClean="0">
                <a:solidFill>
                  <a:schemeClr val="tx2">
                    <a:lumMod val="75000"/>
                  </a:schemeClr>
                </a:solidFill>
              </a:rPr>
              <a:t>日下午</a:t>
            </a:r>
          </a:p>
          <a:p>
            <a:pPr fontAlgn="auto">
              <a:spcAft>
                <a:spcPts val="0"/>
              </a:spcAft>
              <a:buFont typeface="Arial" pitchFamily="34" charset="0"/>
              <a:buChar char="•"/>
              <a:defRPr/>
            </a:pPr>
            <a:r>
              <a:rPr lang="en-US" altLang="zh-CN" dirty="0" smtClean="0">
                <a:solidFill>
                  <a:schemeClr val="tx2">
                    <a:lumMod val="75000"/>
                  </a:schemeClr>
                </a:solidFill>
              </a:rPr>
              <a:t> </a:t>
            </a:r>
            <a:endParaRPr lang="zh-CN" altLang="zh-CN" dirty="0" smtClean="0">
              <a:solidFill>
                <a:schemeClr val="tx2">
                  <a:lumMod val="75000"/>
                </a:schemeClr>
              </a:solidFill>
            </a:endParaRPr>
          </a:p>
          <a:p>
            <a:pPr fontAlgn="auto">
              <a:spcAft>
                <a:spcPts val="0"/>
              </a:spcAft>
              <a:buFont typeface="Arial" pitchFamily="34" charset="0"/>
              <a:buChar char="•"/>
              <a:defRPr/>
            </a:pPr>
            <a:r>
              <a:rPr lang="zh-CN" altLang="zh-CN" dirty="0" smtClean="0">
                <a:solidFill>
                  <a:schemeClr val="tx2">
                    <a:lumMod val="75000"/>
                  </a:schemeClr>
                </a:solidFill>
              </a:rPr>
              <a:t>张柯老师开课分享，如何把幼师打造成超人教师团队管理</a:t>
            </a:r>
          </a:p>
          <a:p>
            <a:pPr fontAlgn="auto">
              <a:spcAft>
                <a:spcPts val="0"/>
              </a:spcAft>
              <a:buFont typeface="Arial" pitchFamily="34" charset="0"/>
              <a:buChar char="•"/>
              <a:defRPr/>
            </a:pP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395288" y="476250"/>
            <a:ext cx="4040187" cy="1266825"/>
          </a:xfrm>
        </p:spPr>
        <p:style>
          <a:lnRef idx="3">
            <a:schemeClr val="lt1"/>
          </a:lnRef>
          <a:fillRef idx="1">
            <a:schemeClr val="accent1"/>
          </a:fillRef>
          <a:effectRef idx="1">
            <a:schemeClr val="accent1"/>
          </a:effectRef>
          <a:fontRef idx="minor">
            <a:schemeClr val="lt1"/>
          </a:fontRef>
        </p:style>
        <p:txBody>
          <a:bodyPr rtlCol="0">
            <a:normAutofit/>
          </a:bodyPr>
          <a:lstStyle/>
          <a:p>
            <a:pPr fontAlgn="auto">
              <a:spcAft>
                <a:spcPts val="0"/>
              </a:spcAft>
              <a:buFont typeface="Arial" pitchFamily="34" charset="0"/>
              <a:buNone/>
              <a:defRPr/>
            </a:pPr>
            <a:r>
              <a:rPr lang="zh-CN" altLang="zh-CN" dirty="0" smtClean="0"/>
              <a:t>报名方法：</a:t>
            </a:r>
          </a:p>
          <a:p>
            <a:pPr fontAlgn="auto">
              <a:spcAft>
                <a:spcPts val="0"/>
              </a:spcAft>
              <a:buFont typeface="Arial" pitchFamily="34" charset="0"/>
              <a:buNone/>
              <a:defRPr/>
            </a:pPr>
            <a:endParaRPr lang="zh-CN" altLang="en-US" dirty="0"/>
          </a:p>
        </p:txBody>
      </p:sp>
      <p:sp>
        <p:nvSpPr>
          <p:cNvPr id="4" name="内容占位符 3"/>
          <p:cNvSpPr>
            <a:spLocks noGrp="1"/>
          </p:cNvSpPr>
          <p:nvPr>
            <p:ph sz="half" idx="2"/>
          </p:nvPr>
        </p:nvSpPr>
        <p:spPr>
          <a:xfrm>
            <a:off x="395288" y="1844675"/>
            <a:ext cx="4040187" cy="3951288"/>
          </a:xfrm>
        </p:spPr>
        <p:style>
          <a:lnRef idx="1">
            <a:schemeClr val="accent1"/>
          </a:lnRef>
          <a:fillRef idx="2">
            <a:schemeClr val="accent1"/>
          </a:fillRef>
          <a:effectRef idx="1">
            <a:schemeClr val="accent1"/>
          </a:effectRef>
          <a:fontRef idx="minor">
            <a:schemeClr val="dk1"/>
          </a:fontRef>
        </p:style>
        <p:txBody>
          <a:bodyPr rtlCol="0">
            <a:normAutofit fontScale="92500" lnSpcReduction="20000"/>
          </a:bodyPr>
          <a:lstStyle/>
          <a:p>
            <a:pPr fontAlgn="auto">
              <a:spcAft>
                <a:spcPts val="0"/>
              </a:spcAft>
              <a:buFont typeface="Arial" pitchFamily="34" charset="0"/>
              <a:buNone/>
              <a:defRPr/>
            </a:pPr>
            <a:r>
              <a:rPr lang="en-US" altLang="zh-CN" dirty="0" smtClean="0">
                <a:solidFill>
                  <a:schemeClr val="tx2">
                    <a:lumMod val="75000"/>
                  </a:schemeClr>
                </a:solidFill>
              </a:rPr>
              <a:t> </a:t>
            </a:r>
            <a:endParaRPr lang="zh-CN" altLang="zh-CN" dirty="0" smtClean="0">
              <a:solidFill>
                <a:schemeClr val="tx2">
                  <a:lumMod val="75000"/>
                </a:schemeClr>
              </a:solidFill>
            </a:endParaRPr>
          </a:p>
          <a:p>
            <a:pPr fontAlgn="auto">
              <a:spcAft>
                <a:spcPts val="0"/>
              </a:spcAft>
              <a:buFont typeface="Arial" pitchFamily="34" charset="0"/>
              <a:buChar char="•"/>
              <a:defRPr/>
            </a:pPr>
            <a:r>
              <a:rPr lang="en-US" altLang="zh-CN" dirty="0" smtClean="0">
                <a:solidFill>
                  <a:schemeClr val="tx2">
                    <a:lumMod val="75000"/>
                  </a:schemeClr>
                </a:solidFill>
              </a:rPr>
              <a:t>1.</a:t>
            </a:r>
            <a:r>
              <a:rPr lang="zh-CN" altLang="zh-CN" dirty="0" smtClean="0">
                <a:solidFill>
                  <a:schemeClr val="tx2">
                    <a:lumMod val="75000"/>
                  </a:schemeClr>
                </a:solidFill>
              </a:rPr>
              <a:t>关注“育栋教育”公众号，回复“报名”。</a:t>
            </a:r>
          </a:p>
          <a:p>
            <a:pPr fontAlgn="auto">
              <a:spcAft>
                <a:spcPts val="0"/>
              </a:spcAft>
              <a:buFont typeface="Arial" pitchFamily="34" charset="0"/>
              <a:buNone/>
              <a:defRPr/>
            </a:pPr>
            <a:r>
              <a:rPr lang="en-US" altLang="zh-CN" dirty="0" smtClean="0">
                <a:solidFill>
                  <a:schemeClr val="tx2">
                    <a:lumMod val="75000"/>
                  </a:schemeClr>
                </a:solidFill>
              </a:rPr>
              <a:t>           </a:t>
            </a:r>
            <a:endParaRPr lang="zh-CN" altLang="zh-CN" dirty="0" smtClean="0">
              <a:solidFill>
                <a:schemeClr val="tx2">
                  <a:lumMod val="75000"/>
                </a:schemeClr>
              </a:solidFill>
            </a:endParaRPr>
          </a:p>
          <a:p>
            <a:pPr fontAlgn="auto">
              <a:spcAft>
                <a:spcPts val="0"/>
              </a:spcAft>
              <a:buFont typeface="Arial" pitchFamily="34" charset="0"/>
              <a:buChar char="•"/>
              <a:defRPr/>
            </a:pPr>
            <a:r>
              <a:rPr lang="en-US" altLang="zh-CN" dirty="0" smtClean="0">
                <a:solidFill>
                  <a:schemeClr val="tx2">
                    <a:lumMod val="75000"/>
                  </a:schemeClr>
                </a:solidFill>
              </a:rPr>
              <a:t>2.</a:t>
            </a:r>
            <a:r>
              <a:rPr lang="zh-CN" altLang="zh-CN" dirty="0" smtClean="0">
                <a:solidFill>
                  <a:schemeClr val="tx2">
                    <a:lumMod val="75000"/>
                  </a:schemeClr>
                </a:solidFill>
              </a:rPr>
              <a:t>填写相关信息。</a:t>
            </a:r>
          </a:p>
          <a:p>
            <a:pPr fontAlgn="auto">
              <a:spcAft>
                <a:spcPts val="0"/>
              </a:spcAft>
              <a:buFont typeface="Arial" pitchFamily="34" charset="0"/>
              <a:buNone/>
              <a:defRPr/>
            </a:pPr>
            <a:r>
              <a:rPr lang="en-US" altLang="zh-CN" dirty="0" smtClean="0">
                <a:solidFill>
                  <a:schemeClr val="tx2">
                    <a:lumMod val="75000"/>
                  </a:schemeClr>
                </a:solidFill>
              </a:rPr>
              <a:t> </a:t>
            </a:r>
            <a:endParaRPr lang="zh-CN" altLang="zh-CN" dirty="0" smtClean="0">
              <a:solidFill>
                <a:schemeClr val="tx2">
                  <a:lumMod val="75000"/>
                </a:schemeClr>
              </a:solidFill>
            </a:endParaRPr>
          </a:p>
          <a:p>
            <a:pPr fontAlgn="auto">
              <a:spcAft>
                <a:spcPts val="0"/>
              </a:spcAft>
              <a:buFont typeface="Arial" pitchFamily="34" charset="0"/>
              <a:buChar char="•"/>
              <a:defRPr/>
            </a:pPr>
            <a:r>
              <a:rPr lang="en-US" altLang="zh-CN" dirty="0" smtClean="0">
                <a:solidFill>
                  <a:schemeClr val="tx2">
                    <a:lumMod val="75000"/>
                  </a:schemeClr>
                </a:solidFill>
              </a:rPr>
              <a:t>3.</a:t>
            </a:r>
            <a:r>
              <a:rPr lang="zh-CN" altLang="zh-CN" dirty="0" smtClean="0">
                <a:solidFill>
                  <a:schemeClr val="tx2">
                    <a:lumMod val="75000"/>
                  </a:schemeClr>
                </a:solidFill>
              </a:rPr>
              <a:t>审核通过后收到邀请函</a:t>
            </a:r>
          </a:p>
          <a:p>
            <a:pPr fontAlgn="auto">
              <a:spcAft>
                <a:spcPts val="0"/>
              </a:spcAft>
              <a:buFont typeface="Arial" pitchFamily="34" charset="0"/>
              <a:buNone/>
              <a:defRPr/>
            </a:pPr>
            <a:r>
              <a:rPr lang="en-US" altLang="zh-CN" dirty="0" smtClean="0">
                <a:solidFill>
                  <a:schemeClr val="tx2">
                    <a:lumMod val="75000"/>
                  </a:schemeClr>
                </a:solidFill>
              </a:rPr>
              <a:t> </a:t>
            </a:r>
            <a:endParaRPr lang="zh-CN" altLang="zh-CN" dirty="0" smtClean="0">
              <a:solidFill>
                <a:schemeClr val="tx2">
                  <a:lumMod val="75000"/>
                </a:schemeClr>
              </a:solidFill>
            </a:endParaRPr>
          </a:p>
          <a:p>
            <a:pPr fontAlgn="auto">
              <a:spcAft>
                <a:spcPts val="0"/>
              </a:spcAft>
              <a:buFont typeface="Arial" pitchFamily="34" charset="0"/>
              <a:buChar char="•"/>
              <a:defRPr/>
            </a:pPr>
            <a:r>
              <a:rPr lang="zh-CN" altLang="zh-CN" dirty="0" smtClean="0">
                <a:solidFill>
                  <a:schemeClr val="tx2">
                    <a:lumMod val="75000"/>
                  </a:schemeClr>
                </a:solidFill>
              </a:rPr>
              <a:t>持邀请函入园游学</a:t>
            </a:r>
          </a:p>
          <a:p>
            <a:pPr fontAlgn="auto">
              <a:spcAft>
                <a:spcPts val="0"/>
              </a:spcAft>
              <a:buFont typeface="Arial" pitchFamily="34" charset="0"/>
              <a:buNone/>
              <a:defRPr/>
            </a:pPr>
            <a:r>
              <a:rPr lang="en-US" altLang="zh-CN" dirty="0" smtClean="0">
                <a:solidFill>
                  <a:schemeClr val="tx2">
                    <a:lumMod val="75000"/>
                  </a:schemeClr>
                </a:solidFill>
              </a:rPr>
              <a:t> </a:t>
            </a:r>
            <a:endParaRPr lang="zh-CN" altLang="zh-CN" dirty="0" smtClean="0">
              <a:solidFill>
                <a:schemeClr val="tx2">
                  <a:lumMod val="75000"/>
                </a:schemeClr>
              </a:solidFill>
            </a:endParaRPr>
          </a:p>
          <a:p>
            <a:pPr fontAlgn="auto">
              <a:spcAft>
                <a:spcPts val="0"/>
              </a:spcAft>
              <a:buFont typeface="Arial" pitchFamily="34" charset="0"/>
              <a:buChar char="•"/>
              <a:defRPr/>
            </a:pPr>
            <a:r>
              <a:rPr lang="zh-CN" altLang="zh-CN" dirty="0" smtClean="0">
                <a:solidFill>
                  <a:schemeClr val="tx2">
                    <a:lumMod val="75000"/>
                  </a:schemeClr>
                </a:solidFill>
              </a:rPr>
              <a:t>（限额</a:t>
            </a:r>
            <a:r>
              <a:rPr lang="en-US" altLang="zh-CN" dirty="0" smtClean="0">
                <a:solidFill>
                  <a:schemeClr val="tx2">
                    <a:lumMod val="75000"/>
                  </a:schemeClr>
                </a:solidFill>
              </a:rPr>
              <a:t>50</a:t>
            </a:r>
            <a:r>
              <a:rPr lang="zh-CN" altLang="zh-CN" dirty="0" smtClean="0">
                <a:solidFill>
                  <a:schemeClr val="tx2">
                    <a:lumMod val="75000"/>
                  </a:schemeClr>
                </a:solidFill>
              </a:rPr>
              <a:t>名）</a:t>
            </a:r>
          </a:p>
          <a:p>
            <a:pPr fontAlgn="auto">
              <a:spcAft>
                <a:spcPts val="0"/>
              </a:spcAft>
              <a:buFont typeface="Arial" pitchFamily="34" charset="0"/>
              <a:buChar char="•"/>
              <a:defRPr/>
            </a:pPr>
            <a:endParaRPr lang="zh-CN" altLang="en-US" dirty="0"/>
          </a:p>
        </p:txBody>
      </p:sp>
      <p:sp>
        <p:nvSpPr>
          <p:cNvPr id="5" name="文本占位符 4"/>
          <p:cNvSpPr>
            <a:spLocks noGrp="1"/>
          </p:cNvSpPr>
          <p:nvPr>
            <p:ph type="body" sz="quarter" idx="3"/>
          </p:nvPr>
        </p:nvSpPr>
        <p:spPr>
          <a:xfrm>
            <a:off x="4643438" y="476250"/>
            <a:ext cx="4041775" cy="1266825"/>
          </a:xfrm>
        </p:spPr>
        <p:style>
          <a:lnRef idx="3">
            <a:schemeClr val="lt1"/>
          </a:lnRef>
          <a:fillRef idx="1">
            <a:schemeClr val="accent1"/>
          </a:fillRef>
          <a:effectRef idx="1">
            <a:schemeClr val="accent1"/>
          </a:effectRef>
          <a:fontRef idx="minor">
            <a:schemeClr val="lt1"/>
          </a:fontRef>
        </p:style>
        <p:txBody>
          <a:bodyPr rtlCol="0">
            <a:normAutofit/>
          </a:bodyPr>
          <a:lstStyle/>
          <a:p>
            <a:pPr fontAlgn="auto">
              <a:spcAft>
                <a:spcPts val="0"/>
              </a:spcAft>
              <a:buFont typeface="Arial" pitchFamily="34" charset="0"/>
              <a:buNone/>
              <a:defRPr/>
            </a:pPr>
            <a:r>
              <a:rPr lang="zh-CN" altLang="zh-CN" dirty="0" smtClean="0"/>
              <a:t>游学费用： </a:t>
            </a:r>
          </a:p>
          <a:p>
            <a:pPr fontAlgn="auto">
              <a:spcAft>
                <a:spcPts val="0"/>
              </a:spcAft>
              <a:buFont typeface="Arial" pitchFamily="34" charset="0"/>
              <a:buNone/>
              <a:defRPr/>
            </a:pPr>
            <a:endParaRPr lang="zh-CN" altLang="en-US" dirty="0"/>
          </a:p>
        </p:txBody>
      </p:sp>
      <p:sp>
        <p:nvSpPr>
          <p:cNvPr id="6" name="内容占位符 5"/>
          <p:cNvSpPr>
            <a:spLocks noGrp="1"/>
          </p:cNvSpPr>
          <p:nvPr>
            <p:ph sz="quarter" idx="4"/>
          </p:nvPr>
        </p:nvSpPr>
        <p:spPr>
          <a:xfrm>
            <a:off x="4643438" y="1844675"/>
            <a:ext cx="4032250" cy="3960813"/>
          </a:xfrm>
        </p:spPr>
        <p:style>
          <a:lnRef idx="1">
            <a:schemeClr val="accent1"/>
          </a:lnRef>
          <a:fillRef idx="2">
            <a:schemeClr val="accent1"/>
          </a:fillRef>
          <a:effectRef idx="1">
            <a:schemeClr val="accent1"/>
          </a:effectRef>
          <a:fontRef idx="minor">
            <a:schemeClr val="dk1"/>
          </a:fontRef>
        </p:style>
        <p:txBody>
          <a:bodyPr rtlCol="0">
            <a:normAutofit/>
          </a:bodyPr>
          <a:lstStyle/>
          <a:p>
            <a:pPr fontAlgn="auto">
              <a:spcAft>
                <a:spcPts val="0"/>
              </a:spcAft>
              <a:buFont typeface="Arial" pitchFamily="34" charset="0"/>
              <a:buChar char="•"/>
              <a:defRPr/>
            </a:pPr>
            <a:r>
              <a:rPr lang="zh-CN" altLang="zh-CN" dirty="0" smtClean="0">
                <a:solidFill>
                  <a:schemeClr val="tx2">
                    <a:lumMod val="75000"/>
                  </a:schemeClr>
                </a:solidFill>
              </a:rPr>
              <a:t>报名成功，审核通过者，学费全免 。（食宿及交通费用需要个人自理）</a:t>
            </a:r>
            <a:r>
              <a:rPr lang="en-US" altLang="zh-CN" dirty="0" smtClean="0">
                <a:solidFill>
                  <a:schemeClr val="tx2">
                    <a:lumMod val="75000"/>
                  </a:schemeClr>
                </a:solidFill>
              </a:rPr>
              <a:t>      </a:t>
            </a:r>
            <a:endParaRPr lang="zh-CN" altLang="zh-CN" dirty="0" smtClean="0">
              <a:solidFill>
                <a:schemeClr val="tx2">
                  <a:lumMod val="75000"/>
                </a:schemeClr>
              </a:solidFill>
            </a:endParaRPr>
          </a:p>
          <a:p>
            <a:pPr fontAlgn="auto">
              <a:spcAft>
                <a:spcPts val="0"/>
              </a:spcAft>
              <a:buFont typeface="Arial" pitchFamily="34" charset="0"/>
              <a:buNone/>
              <a:defRPr/>
            </a:pPr>
            <a:r>
              <a:rPr lang="en-US" altLang="zh-CN" dirty="0" smtClean="0">
                <a:solidFill>
                  <a:schemeClr val="tx2">
                    <a:lumMod val="75000"/>
                  </a:schemeClr>
                </a:solidFill>
              </a:rPr>
              <a:t> </a:t>
            </a:r>
            <a:endParaRPr lang="zh-CN" altLang="zh-CN" dirty="0" smtClean="0">
              <a:solidFill>
                <a:schemeClr val="tx2">
                  <a:lumMod val="75000"/>
                </a:schemeClr>
              </a:solidFill>
            </a:endParaRPr>
          </a:p>
          <a:p>
            <a:pPr fontAlgn="auto">
              <a:spcAft>
                <a:spcPts val="0"/>
              </a:spcAft>
              <a:buFont typeface="Arial" pitchFamily="34" charset="0"/>
              <a:buChar char="•"/>
              <a:defRPr/>
            </a:pPr>
            <a:r>
              <a:rPr lang="zh-CN" altLang="zh-CN" dirty="0" smtClean="0">
                <a:solidFill>
                  <a:schemeClr val="tx2">
                    <a:lumMod val="75000"/>
                  </a:schemeClr>
                </a:solidFill>
              </a:rPr>
              <a:t>希望各位幼教同行能在此次游学中相互交流，相互学习，共同促进中国的幼教事业稳步健康地向前发展。</a:t>
            </a:r>
          </a:p>
          <a:p>
            <a:pPr fontAlgn="auto">
              <a:spcAft>
                <a:spcPts val="0"/>
              </a:spcAft>
              <a:buFont typeface="Arial" pitchFamily="34" charset="0"/>
              <a:buChar char="•"/>
              <a:defRPr/>
            </a:pP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765175"/>
            <a:ext cx="7772400" cy="1655763"/>
          </a:xfrm>
        </p:spPr>
        <p:style>
          <a:lnRef idx="3">
            <a:schemeClr val="lt1"/>
          </a:lnRef>
          <a:fillRef idx="1">
            <a:schemeClr val="accent1"/>
          </a:fillRef>
          <a:effectRef idx="1">
            <a:schemeClr val="accent1"/>
          </a:effectRef>
          <a:fontRef idx="minor">
            <a:schemeClr val="lt1"/>
          </a:fontRef>
        </p:style>
        <p:txBody>
          <a:bodyPr rtlCol="0">
            <a:normAutofit/>
          </a:bodyPr>
          <a:lstStyle/>
          <a:p>
            <a:pPr fontAlgn="auto">
              <a:spcAft>
                <a:spcPts val="0"/>
              </a:spcAft>
              <a:defRPr/>
            </a:pPr>
            <a:r>
              <a:rPr lang="zh-CN" altLang="en-US" dirty="0" smtClean="0"/>
              <a:t>游学须知</a:t>
            </a:r>
            <a:endParaRPr lang="zh-CN" altLang="en-US" dirty="0"/>
          </a:p>
        </p:txBody>
      </p:sp>
      <p:sp>
        <p:nvSpPr>
          <p:cNvPr id="3" name="副标题 2"/>
          <p:cNvSpPr>
            <a:spLocks noGrp="1"/>
          </p:cNvSpPr>
          <p:nvPr>
            <p:ph type="subTitle" idx="1"/>
          </p:nvPr>
        </p:nvSpPr>
        <p:spPr>
          <a:xfrm>
            <a:off x="827088" y="2492375"/>
            <a:ext cx="7273925" cy="4032250"/>
          </a:xfrm>
        </p:spPr>
        <p:style>
          <a:lnRef idx="1">
            <a:schemeClr val="accent5"/>
          </a:lnRef>
          <a:fillRef idx="2">
            <a:schemeClr val="accent5"/>
          </a:fillRef>
          <a:effectRef idx="1">
            <a:schemeClr val="accent5"/>
          </a:effectRef>
          <a:fontRef idx="minor">
            <a:schemeClr val="dk1"/>
          </a:fontRef>
        </p:style>
        <p:txBody>
          <a:bodyPr rtlCol="0">
            <a:normAutofit fontScale="85000" lnSpcReduction="20000"/>
          </a:bodyPr>
          <a:lstStyle/>
          <a:p>
            <a:pPr algn="l" fontAlgn="auto">
              <a:spcAft>
                <a:spcPts val="0"/>
              </a:spcAft>
              <a:buFont typeface="Arial" pitchFamily="34" charset="0"/>
              <a:buNone/>
              <a:defRPr/>
            </a:pPr>
            <a:endParaRPr lang="en-US" altLang="zh-CN" sz="1400" dirty="0" smtClean="0"/>
          </a:p>
          <a:p>
            <a:pPr fontAlgn="auto">
              <a:spcAft>
                <a:spcPts val="0"/>
              </a:spcAft>
              <a:buFont typeface="Arial" pitchFamily="34" charset="0"/>
              <a:buNone/>
              <a:defRPr/>
            </a:pPr>
            <a:endParaRPr lang="en-US" altLang="zh-CN" sz="1400" dirty="0" smtClean="0"/>
          </a:p>
          <a:p>
            <a:pPr fontAlgn="auto">
              <a:lnSpc>
                <a:spcPct val="210000"/>
              </a:lnSpc>
              <a:spcAft>
                <a:spcPts val="0"/>
              </a:spcAft>
              <a:buFont typeface="Arial" pitchFamily="34" charset="0"/>
              <a:buNone/>
              <a:defRPr/>
            </a:pPr>
            <a:r>
              <a:rPr lang="zh-CN" altLang="en-US" sz="1400" dirty="0" smtClean="0"/>
              <a:t> </a:t>
            </a:r>
            <a:r>
              <a:rPr lang="zh-CN" altLang="en-US" sz="1400" b="1" dirty="0" smtClean="0">
                <a:solidFill>
                  <a:schemeClr val="accent1">
                    <a:lumMod val="75000"/>
                  </a:schemeClr>
                </a:solidFill>
              </a:rPr>
              <a:t>参与对象</a:t>
            </a:r>
            <a:r>
              <a:rPr lang="zh-CN" altLang="en-US" sz="1400" dirty="0" smtClean="0">
                <a:solidFill>
                  <a:schemeClr val="accent1">
                    <a:lumMod val="75000"/>
                  </a:schemeClr>
                </a:solidFill>
              </a:rPr>
              <a:t>：幼儿园园长及老师        </a:t>
            </a:r>
            <a:endParaRPr lang="en-US" altLang="zh-CN" sz="1400" dirty="0" smtClean="0">
              <a:solidFill>
                <a:schemeClr val="accent1">
                  <a:lumMod val="75000"/>
                </a:schemeClr>
              </a:solidFill>
            </a:endParaRPr>
          </a:p>
          <a:p>
            <a:pPr fontAlgn="auto">
              <a:lnSpc>
                <a:spcPct val="210000"/>
              </a:lnSpc>
              <a:spcAft>
                <a:spcPts val="0"/>
              </a:spcAft>
              <a:buFont typeface="Arial" pitchFamily="34" charset="0"/>
              <a:buNone/>
              <a:defRPr/>
            </a:pPr>
            <a:r>
              <a:rPr lang="zh-CN" altLang="en-US" sz="1400" b="1" dirty="0" smtClean="0">
                <a:solidFill>
                  <a:schemeClr val="accent1">
                    <a:lumMod val="75000"/>
                  </a:schemeClr>
                </a:solidFill>
              </a:rPr>
              <a:t>   游学时间</a:t>
            </a:r>
            <a:r>
              <a:rPr lang="zh-CN" altLang="en-US" sz="1400" dirty="0" smtClean="0">
                <a:solidFill>
                  <a:schemeClr val="accent1">
                    <a:lumMod val="75000"/>
                  </a:schemeClr>
                </a:solidFill>
              </a:rPr>
              <a:t>：</a:t>
            </a:r>
            <a:r>
              <a:rPr lang="en-US" altLang="zh-CN" sz="1400" dirty="0" smtClean="0">
                <a:solidFill>
                  <a:schemeClr val="accent1">
                    <a:lumMod val="75000"/>
                  </a:schemeClr>
                </a:solidFill>
              </a:rPr>
              <a:t>2018</a:t>
            </a:r>
            <a:r>
              <a:rPr lang="zh-CN" altLang="en-US" sz="1400" dirty="0" smtClean="0">
                <a:solidFill>
                  <a:schemeClr val="accent1">
                    <a:lumMod val="75000"/>
                  </a:schemeClr>
                </a:solidFill>
              </a:rPr>
              <a:t>年</a:t>
            </a:r>
            <a:r>
              <a:rPr lang="en-US" altLang="zh-CN" sz="1400" dirty="0" smtClean="0">
                <a:solidFill>
                  <a:schemeClr val="accent1">
                    <a:lumMod val="75000"/>
                  </a:schemeClr>
                </a:solidFill>
              </a:rPr>
              <a:t>6</a:t>
            </a:r>
            <a:r>
              <a:rPr lang="zh-CN" altLang="en-US" sz="1400" dirty="0" smtClean="0">
                <a:solidFill>
                  <a:schemeClr val="accent1">
                    <a:lumMod val="75000"/>
                  </a:schemeClr>
                </a:solidFill>
              </a:rPr>
              <a:t>月</a:t>
            </a:r>
            <a:r>
              <a:rPr lang="en-US" altLang="zh-CN" sz="1400" dirty="0" smtClean="0">
                <a:solidFill>
                  <a:schemeClr val="accent1">
                    <a:lumMod val="75000"/>
                  </a:schemeClr>
                </a:solidFill>
              </a:rPr>
              <a:t>8</a:t>
            </a:r>
            <a:r>
              <a:rPr lang="zh-CN" altLang="en-US" sz="1400" dirty="0" smtClean="0">
                <a:solidFill>
                  <a:schemeClr val="accent1">
                    <a:lumMod val="75000"/>
                  </a:schemeClr>
                </a:solidFill>
              </a:rPr>
              <a:t>日</a:t>
            </a:r>
            <a:r>
              <a:rPr lang="en-US" altLang="zh-CN" sz="1400" dirty="0" smtClean="0">
                <a:solidFill>
                  <a:schemeClr val="accent1">
                    <a:lumMod val="75000"/>
                  </a:schemeClr>
                </a:solidFill>
              </a:rPr>
              <a:t>-9</a:t>
            </a:r>
            <a:r>
              <a:rPr lang="zh-CN" altLang="en-US" sz="1400" dirty="0" smtClean="0">
                <a:solidFill>
                  <a:schemeClr val="accent1">
                    <a:lumMod val="75000"/>
                  </a:schemeClr>
                </a:solidFill>
              </a:rPr>
              <a:t>日</a:t>
            </a:r>
            <a:endParaRPr lang="en-US" altLang="zh-CN" sz="1400" dirty="0" smtClean="0">
              <a:solidFill>
                <a:schemeClr val="accent1">
                  <a:lumMod val="75000"/>
                </a:schemeClr>
              </a:solidFill>
            </a:endParaRPr>
          </a:p>
          <a:p>
            <a:pPr algn="l" fontAlgn="auto">
              <a:lnSpc>
                <a:spcPct val="210000"/>
              </a:lnSpc>
              <a:spcAft>
                <a:spcPts val="0"/>
              </a:spcAft>
              <a:buFont typeface="Arial" pitchFamily="34" charset="0"/>
              <a:buNone/>
              <a:defRPr/>
            </a:pPr>
            <a:r>
              <a:rPr lang="zh-CN" altLang="en-US" sz="1400" dirty="0" smtClean="0">
                <a:solidFill>
                  <a:schemeClr val="accent1">
                    <a:lumMod val="75000"/>
                  </a:schemeClr>
                </a:solidFill>
              </a:rPr>
              <a:t>                                                                          </a:t>
            </a:r>
            <a:r>
              <a:rPr lang="zh-CN" altLang="en-US" sz="1400" b="1" dirty="0" smtClean="0">
                <a:solidFill>
                  <a:schemeClr val="accent1">
                    <a:lumMod val="75000"/>
                  </a:schemeClr>
                </a:solidFill>
              </a:rPr>
              <a:t>报道时间</a:t>
            </a:r>
            <a:r>
              <a:rPr lang="zh-CN" altLang="en-US" sz="1400" dirty="0" smtClean="0">
                <a:solidFill>
                  <a:schemeClr val="accent1">
                    <a:lumMod val="75000"/>
                  </a:schemeClr>
                </a:solidFill>
              </a:rPr>
              <a:t>：</a:t>
            </a:r>
            <a:r>
              <a:rPr lang="en-US" altLang="zh-CN" sz="1400" dirty="0" smtClean="0">
                <a:solidFill>
                  <a:schemeClr val="accent1">
                    <a:lumMod val="75000"/>
                  </a:schemeClr>
                </a:solidFill>
              </a:rPr>
              <a:t>2018</a:t>
            </a:r>
            <a:r>
              <a:rPr lang="zh-CN" altLang="en-US" sz="1400" dirty="0" smtClean="0">
                <a:solidFill>
                  <a:schemeClr val="accent1">
                    <a:lumMod val="75000"/>
                  </a:schemeClr>
                </a:solidFill>
              </a:rPr>
              <a:t>年</a:t>
            </a:r>
            <a:r>
              <a:rPr lang="en-US" altLang="zh-CN" sz="1400" dirty="0" smtClean="0">
                <a:solidFill>
                  <a:schemeClr val="accent1">
                    <a:lumMod val="75000"/>
                  </a:schemeClr>
                </a:solidFill>
              </a:rPr>
              <a:t>6</a:t>
            </a:r>
            <a:r>
              <a:rPr lang="zh-CN" altLang="en-US" sz="1400" dirty="0" smtClean="0">
                <a:solidFill>
                  <a:schemeClr val="accent1">
                    <a:lumMod val="75000"/>
                  </a:schemeClr>
                </a:solidFill>
              </a:rPr>
              <a:t>月</a:t>
            </a:r>
            <a:r>
              <a:rPr lang="en-US" altLang="zh-CN" sz="1400" dirty="0" smtClean="0">
                <a:solidFill>
                  <a:schemeClr val="accent1">
                    <a:lumMod val="75000"/>
                  </a:schemeClr>
                </a:solidFill>
              </a:rPr>
              <a:t>7</a:t>
            </a:r>
            <a:r>
              <a:rPr lang="zh-CN" altLang="en-US" sz="1400" dirty="0" smtClean="0">
                <a:solidFill>
                  <a:schemeClr val="accent1">
                    <a:lumMod val="75000"/>
                  </a:schemeClr>
                </a:solidFill>
              </a:rPr>
              <a:t>日</a:t>
            </a:r>
            <a:endParaRPr lang="en-US" altLang="zh-CN" sz="1400" dirty="0" smtClean="0">
              <a:solidFill>
                <a:schemeClr val="accent1">
                  <a:lumMod val="75000"/>
                </a:schemeClr>
              </a:solidFill>
            </a:endParaRPr>
          </a:p>
          <a:p>
            <a:pPr fontAlgn="auto">
              <a:lnSpc>
                <a:spcPct val="210000"/>
              </a:lnSpc>
              <a:spcAft>
                <a:spcPts val="0"/>
              </a:spcAft>
              <a:buFont typeface="Arial" pitchFamily="34" charset="0"/>
              <a:buNone/>
              <a:defRPr/>
            </a:pPr>
            <a:r>
              <a:rPr lang="zh-CN" altLang="en-US" sz="1400" dirty="0" smtClean="0">
                <a:solidFill>
                  <a:schemeClr val="accent1">
                    <a:lumMod val="75000"/>
                  </a:schemeClr>
                </a:solidFill>
              </a:rPr>
              <a:t>                           </a:t>
            </a:r>
            <a:r>
              <a:rPr lang="zh-CN" altLang="en-US" sz="1400" b="1" dirty="0" smtClean="0">
                <a:solidFill>
                  <a:schemeClr val="accent1">
                    <a:lumMod val="75000"/>
                  </a:schemeClr>
                </a:solidFill>
              </a:rPr>
              <a:t>游学地址</a:t>
            </a:r>
            <a:r>
              <a:rPr lang="zh-CN" altLang="en-US" sz="1400" dirty="0" smtClean="0">
                <a:solidFill>
                  <a:schemeClr val="accent1">
                    <a:lumMod val="75000"/>
                  </a:schemeClr>
                </a:solidFill>
              </a:rPr>
              <a:t>：河南省汤阴县（向阳路与鹿苑街</a:t>
            </a:r>
            <a:endParaRPr lang="en-US" altLang="zh-CN" sz="1400" dirty="0" smtClean="0">
              <a:solidFill>
                <a:schemeClr val="accent1">
                  <a:lumMod val="75000"/>
                </a:schemeClr>
              </a:solidFill>
            </a:endParaRPr>
          </a:p>
          <a:p>
            <a:pPr fontAlgn="auto">
              <a:lnSpc>
                <a:spcPct val="210000"/>
              </a:lnSpc>
              <a:spcAft>
                <a:spcPts val="0"/>
              </a:spcAft>
              <a:buFont typeface="Arial" pitchFamily="34" charset="0"/>
              <a:buNone/>
              <a:defRPr/>
            </a:pPr>
            <a:r>
              <a:rPr lang="zh-CN" altLang="en-US" sz="1400" dirty="0" smtClean="0">
                <a:solidFill>
                  <a:schemeClr val="accent1">
                    <a:lumMod val="75000"/>
                  </a:schemeClr>
                </a:solidFill>
              </a:rPr>
              <a:t>                              交叉口东北</a:t>
            </a:r>
            <a:r>
              <a:rPr lang="en-US" altLang="zh-CN" sz="1400" dirty="0" smtClean="0">
                <a:solidFill>
                  <a:schemeClr val="accent1">
                    <a:lumMod val="75000"/>
                  </a:schemeClr>
                </a:solidFill>
              </a:rPr>
              <a:t>50</a:t>
            </a:r>
            <a:r>
              <a:rPr lang="zh-CN" altLang="en-US" sz="1400" dirty="0" smtClean="0">
                <a:solidFill>
                  <a:schemeClr val="accent1">
                    <a:lumMod val="75000"/>
                  </a:schemeClr>
                </a:solidFill>
              </a:rPr>
              <a:t>米）育栋幼儿园</a:t>
            </a:r>
            <a:endParaRPr lang="en-US" altLang="zh-CN" sz="1400" dirty="0" smtClean="0">
              <a:solidFill>
                <a:schemeClr val="accent1">
                  <a:lumMod val="75000"/>
                </a:schemeClr>
              </a:solidFill>
            </a:endParaRPr>
          </a:p>
          <a:p>
            <a:pPr algn="l" fontAlgn="auto">
              <a:spcAft>
                <a:spcPts val="0"/>
              </a:spcAft>
              <a:buFont typeface="Arial" pitchFamily="34" charset="0"/>
              <a:buNone/>
              <a:defRPr/>
            </a:pPr>
            <a:r>
              <a:rPr lang="zh-CN" altLang="en-US" sz="1400" dirty="0" smtClean="0">
                <a:solidFill>
                  <a:srgbClr val="0070C0"/>
                </a:solidFill>
              </a:rPr>
              <a:t>                                                               </a:t>
            </a:r>
            <a:endParaRPr lang="en-US" altLang="zh-CN" sz="1400" dirty="0" smtClean="0">
              <a:solidFill>
                <a:srgbClr val="0070C0"/>
              </a:solidFill>
            </a:endParaRPr>
          </a:p>
          <a:p>
            <a:pPr algn="l" fontAlgn="auto">
              <a:spcAft>
                <a:spcPts val="0"/>
              </a:spcAft>
              <a:buFont typeface="Arial" pitchFamily="34" charset="0"/>
              <a:buNone/>
              <a:defRPr/>
            </a:pPr>
            <a:endParaRPr lang="en-US" altLang="zh-CN" sz="1400" dirty="0" smtClean="0">
              <a:solidFill>
                <a:srgbClr val="0070C0"/>
              </a:solidFill>
            </a:endParaRPr>
          </a:p>
          <a:p>
            <a:pPr algn="l" fontAlgn="auto">
              <a:spcAft>
                <a:spcPts val="0"/>
              </a:spcAft>
              <a:buFont typeface="Arial" pitchFamily="34" charset="0"/>
              <a:buNone/>
              <a:defRPr/>
            </a:pPr>
            <a:r>
              <a:rPr lang="en-US" altLang="zh-CN" sz="1400" dirty="0" smtClean="0">
                <a:solidFill>
                  <a:srgbClr val="0070C0"/>
                </a:solidFill>
              </a:rPr>
              <a:t>                                                         </a:t>
            </a:r>
            <a:r>
              <a:rPr lang="zh-CN" altLang="en-US" sz="1400" dirty="0" smtClean="0">
                <a:solidFill>
                  <a:srgbClr val="0070C0"/>
                </a:solidFill>
              </a:rPr>
              <a:t>特别提醒：</a:t>
            </a:r>
            <a:endParaRPr lang="en-US" altLang="zh-CN" sz="1400" dirty="0" smtClean="0">
              <a:solidFill>
                <a:srgbClr val="0070C0"/>
              </a:solidFill>
            </a:endParaRPr>
          </a:p>
          <a:p>
            <a:pPr marL="342900" indent="-342900" fontAlgn="auto">
              <a:spcAft>
                <a:spcPts val="0"/>
              </a:spcAft>
              <a:buFont typeface="Arial" pitchFamily="34" charset="0"/>
              <a:buNone/>
              <a:defRPr/>
            </a:pPr>
            <a:r>
              <a:rPr lang="zh-CN" altLang="en-US" sz="1400" dirty="0" smtClean="0">
                <a:solidFill>
                  <a:srgbClr val="0070C0"/>
                </a:solidFill>
              </a:rPr>
              <a:t>                     </a:t>
            </a:r>
            <a:endParaRPr lang="en-US" altLang="zh-CN" sz="1400" dirty="0" smtClean="0">
              <a:solidFill>
                <a:srgbClr val="0070C0"/>
              </a:solidFill>
            </a:endParaRPr>
          </a:p>
          <a:p>
            <a:pPr marL="342900" indent="-342900" fontAlgn="auto">
              <a:spcAft>
                <a:spcPts val="0"/>
              </a:spcAft>
              <a:buFont typeface="Arial" pitchFamily="34" charset="0"/>
              <a:buNone/>
              <a:defRPr/>
            </a:pPr>
            <a:r>
              <a:rPr lang="en-US" altLang="zh-CN" sz="1400" dirty="0" smtClean="0">
                <a:solidFill>
                  <a:srgbClr val="0070C0"/>
                </a:solidFill>
              </a:rPr>
              <a:t>                    1</a:t>
            </a:r>
            <a:r>
              <a:rPr lang="zh-CN" altLang="en-US" sz="1400" dirty="0" smtClean="0">
                <a:solidFill>
                  <a:srgbClr val="0070C0"/>
                </a:solidFill>
              </a:rPr>
              <a:t>、</a:t>
            </a:r>
            <a:r>
              <a:rPr lang="en-US" altLang="zh-CN" sz="1400" dirty="0" smtClean="0">
                <a:solidFill>
                  <a:srgbClr val="0070C0"/>
                </a:solidFill>
              </a:rPr>
              <a:t>  </a:t>
            </a:r>
            <a:r>
              <a:rPr lang="zh-CN" altLang="en-US" sz="1400" dirty="0" smtClean="0">
                <a:solidFill>
                  <a:srgbClr val="0070C0"/>
                </a:solidFill>
              </a:rPr>
              <a:t>请提前预定好往返车票，携带好身份证</a:t>
            </a:r>
            <a:endParaRPr lang="en-US" altLang="zh-CN" sz="1400" dirty="0" smtClean="0">
              <a:solidFill>
                <a:srgbClr val="0070C0"/>
              </a:solidFill>
            </a:endParaRPr>
          </a:p>
          <a:p>
            <a:pPr marL="342900" indent="-342900" fontAlgn="auto">
              <a:spcAft>
                <a:spcPts val="0"/>
              </a:spcAft>
              <a:buFont typeface="Arial" pitchFamily="34" charset="0"/>
              <a:buNone/>
              <a:defRPr/>
            </a:pPr>
            <a:r>
              <a:rPr lang="zh-CN" altLang="en-US" sz="1400" dirty="0" smtClean="0">
                <a:solidFill>
                  <a:srgbClr val="0070C0"/>
                </a:solidFill>
              </a:rPr>
              <a:t>       </a:t>
            </a:r>
            <a:r>
              <a:rPr lang="en-US" altLang="zh-CN" sz="1400" dirty="0" smtClean="0">
                <a:solidFill>
                  <a:srgbClr val="0070C0"/>
                </a:solidFill>
              </a:rPr>
              <a:t>2</a:t>
            </a:r>
            <a:r>
              <a:rPr lang="zh-CN" altLang="en-US" sz="1400" dirty="0" smtClean="0">
                <a:solidFill>
                  <a:srgbClr val="0070C0"/>
                </a:solidFill>
              </a:rPr>
              <a:t>、  天气热带好水杯补水，注意防晒</a:t>
            </a:r>
            <a:endParaRPr lang="en-US" altLang="zh-CN" sz="1400" dirty="0" smtClean="0">
              <a:solidFill>
                <a:srgbClr val="0070C0"/>
              </a:solidFill>
            </a:endParaRPr>
          </a:p>
          <a:p>
            <a:pPr marL="342900" indent="-342900" fontAlgn="auto">
              <a:spcAft>
                <a:spcPts val="0"/>
              </a:spcAft>
              <a:buFont typeface="Arial" pitchFamily="34" charset="0"/>
              <a:buNone/>
              <a:defRPr/>
            </a:pPr>
            <a:r>
              <a:rPr lang="zh-CN" altLang="en-US" sz="1400" dirty="0" smtClean="0">
                <a:solidFill>
                  <a:srgbClr val="0070C0"/>
                </a:solidFill>
              </a:rPr>
              <a:t>                </a:t>
            </a:r>
            <a:r>
              <a:rPr lang="en-US" altLang="zh-CN" sz="1400" dirty="0" smtClean="0">
                <a:solidFill>
                  <a:srgbClr val="0070C0"/>
                </a:solidFill>
              </a:rPr>
              <a:t>3</a:t>
            </a:r>
            <a:r>
              <a:rPr lang="zh-CN" altLang="en-US" sz="1400" dirty="0" smtClean="0">
                <a:solidFill>
                  <a:srgbClr val="0070C0"/>
                </a:solidFill>
              </a:rPr>
              <a:t>、  游学第二天有课程内容培训，建议随</a:t>
            </a:r>
            <a:endParaRPr lang="en-US" altLang="zh-CN" sz="1400" dirty="0" smtClean="0">
              <a:solidFill>
                <a:srgbClr val="0070C0"/>
              </a:solidFill>
            </a:endParaRPr>
          </a:p>
          <a:p>
            <a:pPr marL="342900" indent="-342900" fontAlgn="auto">
              <a:spcAft>
                <a:spcPts val="0"/>
              </a:spcAft>
              <a:buFont typeface="Arial" pitchFamily="34" charset="0"/>
              <a:buNone/>
              <a:defRPr/>
            </a:pPr>
            <a:r>
              <a:rPr lang="zh-CN" altLang="en-US" sz="1400" dirty="0" smtClean="0">
                <a:solidFill>
                  <a:srgbClr val="0070C0"/>
                </a:solidFill>
              </a:rPr>
              <a:t>                    身带本和笔，务必穿着舒服适合活动的服装</a:t>
            </a:r>
            <a:r>
              <a:rPr lang="en-US" altLang="zh-CN" sz="1400" dirty="0" smtClean="0">
                <a:solidFill>
                  <a:srgbClr val="0070C0"/>
                </a:solidFill>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8313" y="260350"/>
            <a:ext cx="8229600" cy="1143000"/>
          </a:xfrm>
        </p:spPr>
        <p:style>
          <a:lnRef idx="3">
            <a:schemeClr val="lt1"/>
          </a:lnRef>
          <a:fillRef idx="1">
            <a:schemeClr val="accent1"/>
          </a:fillRef>
          <a:effectRef idx="1">
            <a:schemeClr val="accent1"/>
          </a:effectRef>
          <a:fontRef idx="minor">
            <a:schemeClr val="lt1"/>
          </a:fontRef>
        </p:style>
        <p:txBody>
          <a:bodyPr rtlCol="0">
            <a:normAutofit/>
          </a:bodyPr>
          <a:lstStyle/>
          <a:p>
            <a:pPr fontAlgn="auto">
              <a:spcAft>
                <a:spcPts val="0"/>
              </a:spcAft>
              <a:defRPr/>
            </a:pPr>
            <a:r>
              <a:rPr lang="zh-CN" altLang="en-US" dirty="0" smtClean="0"/>
              <a:t>地图导航</a:t>
            </a:r>
            <a:endParaRPr lang="zh-CN" altLang="en-US" dirty="0"/>
          </a:p>
        </p:txBody>
      </p:sp>
      <p:pic>
        <p:nvPicPr>
          <p:cNvPr id="4" name="内容占位符 3" descr="育栋幼儿园位置.png"/>
          <p:cNvPicPr>
            <a:picLocks noGrp="1" noChangeAspect="1"/>
          </p:cNvPicPr>
          <p:nvPr>
            <p:ph idx="1"/>
          </p:nvPr>
        </p:nvPicPr>
        <p:blipFill>
          <a:blip r:embed="rId2"/>
          <a:stretch>
            <a:fillRect/>
          </a:stretch>
        </p:blipFill>
        <p:spPr>
          <a:xfrm>
            <a:off x="1403350" y="1628775"/>
            <a:ext cx="6273800" cy="4525963"/>
          </a:xfrm>
        </p:spPr>
        <p:style>
          <a:lnRef idx="1">
            <a:schemeClr val="accent6"/>
          </a:lnRef>
          <a:fillRef idx="2">
            <a:schemeClr val="accent6"/>
          </a:fillRef>
          <a:effectRef idx="1">
            <a:schemeClr val="accent6"/>
          </a:effectRef>
          <a:fontRef idx="minor">
            <a:schemeClr val="dk1"/>
          </a:fontRef>
        </p:style>
      </p:pic>
      <p:pic>
        <p:nvPicPr>
          <p:cNvPr id="20483" name="图片 4" descr="微信图片_20180514113120.png"/>
          <p:cNvPicPr>
            <a:picLocks noChangeAspect="1"/>
          </p:cNvPicPr>
          <p:nvPr/>
        </p:nvPicPr>
        <p:blipFill>
          <a:blip r:embed="rId3"/>
          <a:srcRect/>
          <a:stretch>
            <a:fillRect/>
          </a:stretch>
        </p:blipFill>
        <p:spPr bwMode="auto">
          <a:xfrm>
            <a:off x="6948488" y="5373688"/>
            <a:ext cx="768350" cy="719137"/>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rtlCol="0">
            <a:normAutofit/>
          </a:bodyPr>
          <a:lstStyle/>
          <a:p>
            <a:pPr fontAlgn="auto">
              <a:spcAft>
                <a:spcPts val="0"/>
              </a:spcAft>
              <a:defRPr/>
            </a:pPr>
            <a:r>
              <a:rPr lang="zh-CN" altLang="en-US" dirty="0" smtClean="0"/>
              <a:t>乘车路线推荐</a:t>
            </a:r>
            <a:endParaRPr lang="zh-CN" altLang="en-US" dirty="0"/>
          </a:p>
        </p:txBody>
      </p:sp>
      <p:sp>
        <p:nvSpPr>
          <p:cNvPr id="3" name="文本占位符 2"/>
          <p:cNvSpPr>
            <a:spLocks noGrp="1"/>
          </p:cNvSpPr>
          <p:nvPr>
            <p:ph type="body" idx="1"/>
          </p:nvPr>
        </p:nvSpPr>
        <p:spPr/>
        <p:style>
          <a:lnRef idx="3">
            <a:schemeClr val="lt1"/>
          </a:lnRef>
          <a:fillRef idx="1">
            <a:schemeClr val="accent5"/>
          </a:fillRef>
          <a:effectRef idx="1">
            <a:schemeClr val="accent5"/>
          </a:effectRef>
          <a:fontRef idx="minor">
            <a:schemeClr val="lt1"/>
          </a:fontRef>
        </p:style>
        <p:txBody>
          <a:bodyPr rtlCol="0">
            <a:normAutofit/>
          </a:bodyPr>
          <a:lstStyle/>
          <a:p>
            <a:pPr algn="ctr" fontAlgn="auto">
              <a:spcAft>
                <a:spcPts val="0"/>
              </a:spcAft>
              <a:buFont typeface="Arial" pitchFamily="34" charset="0"/>
              <a:buNone/>
              <a:defRPr/>
            </a:pPr>
            <a:r>
              <a:rPr lang="zh-CN" altLang="en-US" dirty="0" smtClean="0"/>
              <a:t>自驾车</a:t>
            </a:r>
            <a:endParaRPr lang="zh-CN" altLang="en-US" dirty="0"/>
          </a:p>
        </p:txBody>
      </p:sp>
      <p:sp>
        <p:nvSpPr>
          <p:cNvPr id="4" name="内容占位符 3"/>
          <p:cNvSpPr>
            <a:spLocks noGrp="1"/>
          </p:cNvSpPr>
          <p:nvPr>
            <p:ph sz="half" idx="2"/>
          </p:nvPr>
        </p:nvSpPr>
        <p:spPr/>
        <p:style>
          <a:lnRef idx="3">
            <a:schemeClr val="lt1"/>
          </a:lnRef>
          <a:fillRef idx="1">
            <a:schemeClr val="accent1"/>
          </a:fillRef>
          <a:effectRef idx="1">
            <a:schemeClr val="accent1"/>
          </a:effectRef>
          <a:fontRef idx="minor">
            <a:schemeClr val="lt1"/>
          </a:fontRef>
        </p:style>
        <p:txBody>
          <a:bodyPr rtlCol="0">
            <a:normAutofit/>
          </a:bodyPr>
          <a:lstStyle/>
          <a:p>
            <a:pPr fontAlgn="auto">
              <a:spcAft>
                <a:spcPts val="0"/>
              </a:spcAft>
              <a:buFont typeface="Arial" pitchFamily="34" charset="0"/>
              <a:buNone/>
              <a:defRPr/>
            </a:pPr>
            <a:r>
              <a:rPr lang="zh-CN" altLang="en-US" sz="1800" dirty="0" smtClean="0"/>
              <a:t>百度或者高德地图设置终点为栋幼儿园或汤阴县广播电视台</a:t>
            </a:r>
            <a:endParaRPr lang="en-US" altLang="zh-CN" sz="1800" dirty="0" smtClean="0"/>
          </a:p>
          <a:p>
            <a:pPr fontAlgn="auto">
              <a:spcAft>
                <a:spcPts val="0"/>
              </a:spcAft>
              <a:buFont typeface="Arial" pitchFamily="34" charset="0"/>
              <a:buChar char="•"/>
              <a:defRPr/>
            </a:pPr>
            <a:endParaRPr lang="zh-CN" altLang="en-US" sz="1800" dirty="0" smtClean="0"/>
          </a:p>
          <a:p>
            <a:pPr fontAlgn="auto">
              <a:spcAft>
                <a:spcPts val="0"/>
              </a:spcAft>
              <a:buFont typeface="Arial" pitchFamily="34" charset="0"/>
              <a:buChar char="•"/>
              <a:defRPr/>
            </a:pPr>
            <a:endParaRPr lang="zh-CN" altLang="en-US" dirty="0"/>
          </a:p>
        </p:txBody>
      </p:sp>
      <p:sp>
        <p:nvSpPr>
          <p:cNvPr id="5" name="文本占位符 4"/>
          <p:cNvSpPr>
            <a:spLocks noGrp="1"/>
          </p:cNvSpPr>
          <p:nvPr>
            <p:ph type="body" sz="quarter" idx="3"/>
          </p:nvPr>
        </p:nvSpPr>
        <p:spPr/>
        <p:style>
          <a:lnRef idx="3">
            <a:schemeClr val="lt1"/>
          </a:lnRef>
          <a:fillRef idx="1">
            <a:schemeClr val="accent5"/>
          </a:fillRef>
          <a:effectRef idx="1">
            <a:schemeClr val="accent5"/>
          </a:effectRef>
          <a:fontRef idx="minor">
            <a:schemeClr val="lt1"/>
          </a:fontRef>
        </p:style>
        <p:txBody>
          <a:bodyPr rtlCol="0">
            <a:normAutofit/>
          </a:bodyPr>
          <a:lstStyle/>
          <a:p>
            <a:pPr algn="ctr" fontAlgn="auto">
              <a:spcAft>
                <a:spcPts val="0"/>
              </a:spcAft>
              <a:buFont typeface="Arial" pitchFamily="34" charset="0"/>
              <a:buNone/>
              <a:defRPr/>
            </a:pPr>
            <a:r>
              <a:rPr lang="zh-CN" altLang="en-US" dirty="0" smtClean="0"/>
              <a:t>火车</a:t>
            </a:r>
            <a:endParaRPr lang="zh-CN" altLang="en-US" dirty="0"/>
          </a:p>
        </p:txBody>
      </p:sp>
      <p:sp>
        <p:nvSpPr>
          <p:cNvPr id="6" name="内容占位符 5"/>
          <p:cNvSpPr>
            <a:spLocks noGrp="1"/>
          </p:cNvSpPr>
          <p:nvPr>
            <p:ph sz="quarter" idx="4"/>
          </p:nvPr>
        </p:nvSpPr>
        <p:spPr/>
        <p:style>
          <a:lnRef idx="3">
            <a:schemeClr val="lt1"/>
          </a:lnRef>
          <a:fillRef idx="1">
            <a:schemeClr val="accent1"/>
          </a:fillRef>
          <a:effectRef idx="1">
            <a:schemeClr val="accent1"/>
          </a:effectRef>
          <a:fontRef idx="minor">
            <a:schemeClr val="lt1"/>
          </a:fontRef>
        </p:style>
        <p:txBody>
          <a:bodyPr rtlCol="0">
            <a:normAutofit lnSpcReduction="10000"/>
          </a:bodyPr>
          <a:lstStyle/>
          <a:p>
            <a:pPr fontAlgn="auto">
              <a:spcAft>
                <a:spcPts val="0"/>
              </a:spcAft>
              <a:buFont typeface="Arial" pitchFamily="34" charset="0"/>
              <a:buNone/>
              <a:defRPr/>
            </a:pPr>
            <a:r>
              <a:rPr lang="en-US" altLang="zh-CN" sz="1800" dirty="0" smtClean="0"/>
              <a:t>1</a:t>
            </a:r>
            <a:r>
              <a:rPr lang="zh-CN" altLang="en-US" sz="1800" dirty="0" smtClean="0"/>
              <a:t>、汤阴站下车，换乘公交</a:t>
            </a:r>
            <a:r>
              <a:rPr lang="en-US" altLang="zh-CN" sz="1800" dirty="0" smtClean="0"/>
              <a:t>3A</a:t>
            </a:r>
            <a:r>
              <a:rPr lang="zh-CN" altLang="en-US" sz="1800" dirty="0" smtClean="0"/>
              <a:t>路上行演播中心下车即到</a:t>
            </a:r>
            <a:endParaRPr lang="en-US" altLang="zh-CN" sz="1800" dirty="0" smtClean="0"/>
          </a:p>
          <a:p>
            <a:pPr fontAlgn="auto">
              <a:spcAft>
                <a:spcPts val="0"/>
              </a:spcAft>
              <a:buFont typeface="Arial" pitchFamily="34" charset="0"/>
              <a:buNone/>
              <a:defRPr/>
            </a:pPr>
            <a:endParaRPr lang="en-US" altLang="zh-CN" sz="1800" dirty="0" smtClean="0"/>
          </a:p>
          <a:p>
            <a:pPr fontAlgn="auto">
              <a:spcAft>
                <a:spcPts val="0"/>
              </a:spcAft>
              <a:buFont typeface="Arial" pitchFamily="34" charset="0"/>
              <a:buNone/>
              <a:defRPr/>
            </a:pPr>
            <a:r>
              <a:rPr lang="en-US" altLang="zh-CN" sz="1800" dirty="0" smtClean="0"/>
              <a:t>2</a:t>
            </a:r>
            <a:r>
              <a:rPr lang="zh-CN" altLang="en-US" sz="1800" dirty="0" smtClean="0"/>
              <a:t>、安阳站下车，到安阳站下车后</a:t>
            </a:r>
            <a:r>
              <a:rPr lang="en-US" altLang="zh-CN" sz="1800" dirty="0" smtClean="0"/>
              <a:t>,</a:t>
            </a:r>
            <a:r>
              <a:rPr lang="zh-CN" altLang="en-US" sz="1800" dirty="0" smtClean="0"/>
              <a:t>顺着火车站前面那条路往南走</a:t>
            </a:r>
            <a:r>
              <a:rPr lang="en-US" altLang="zh-CN" sz="1800" dirty="0" smtClean="0"/>
              <a:t>300</a:t>
            </a:r>
            <a:r>
              <a:rPr lang="zh-CN" altLang="en-US" sz="1800" dirty="0" smtClean="0"/>
              <a:t>米就是汽车站</a:t>
            </a:r>
            <a:r>
              <a:rPr lang="en-US" altLang="zh-CN" sz="1800" dirty="0" smtClean="0"/>
              <a:t>,</a:t>
            </a:r>
            <a:r>
              <a:rPr lang="zh-CN" altLang="en-US" sz="1800" dirty="0" smtClean="0"/>
              <a:t>汽车站有到汤阴的车</a:t>
            </a:r>
            <a:r>
              <a:rPr lang="en-US" altLang="zh-CN" sz="1800" dirty="0" smtClean="0"/>
              <a:t>,</a:t>
            </a:r>
            <a:r>
              <a:rPr lang="zh-CN" altLang="en-US" sz="1800" dirty="0" smtClean="0"/>
              <a:t> 二十分钟左右一趟。（票价</a:t>
            </a:r>
            <a:r>
              <a:rPr lang="en-US" altLang="zh-CN" sz="1800" dirty="0" smtClean="0"/>
              <a:t>14</a:t>
            </a:r>
            <a:r>
              <a:rPr lang="zh-CN" altLang="en-US" sz="1800" dirty="0" smtClean="0"/>
              <a:t>元）下车后公交</a:t>
            </a:r>
            <a:r>
              <a:rPr lang="en-US" altLang="zh-CN" sz="1800" dirty="0" smtClean="0"/>
              <a:t>3A</a:t>
            </a:r>
            <a:r>
              <a:rPr lang="zh-CN" altLang="en-US" sz="1800" dirty="0" smtClean="0"/>
              <a:t>路上行演播中心下车即到（用时大约</a:t>
            </a:r>
            <a:r>
              <a:rPr lang="en-US" altLang="zh-CN" sz="1800" dirty="0" smtClean="0"/>
              <a:t>1</a:t>
            </a:r>
            <a:r>
              <a:rPr lang="zh-CN" altLang="en-US" sz="1800" dirty="0" smtClean="0"/>
              <a:t>小时</a:t>
            </a:r>
            <a:r>
              <a:rPr lang="en-US" altLang="zh-CN" sz="1800" dirty="0" smtClean="0"/>
              <a:t>50</a:t>
            </a:r>
            <a:r>
              <a:rPr lang="zh-CN" altLang="en-US" sz="1800" dirty="0" smtClean="0"/>
              <a:t>分钟）</a:t>
            </a:r>
            <a:endParaRPr lang="en-US" altLang="zh-CN" sz="1800" dirty="0" smtClean="0"/>
          </a:p>
          <a:p>
            <a:pPr fontAlgn="auto">
              <a:spcAft>
                <a:spcPts val="0"/>
              </a:spcAft>
              <a:buFont typeface="Arial" pitchFamily="34" charset="0"/>
              <a:buChar char="•"/>
              <a:defRPr/>
            </a:pPr>
            <a:endParaRPr lang="en-US" altLang="zh-CN" sz="1800" dirty="0" smtClean="0"/>
          </a:p>
          <a:p>
            <a:pPr fontAlgn="auto">
              <a:spcAft>
                <a:spcPts val="0"/>
              </a:spcAft>
              <a:buFont typeface="Arial" pitchFamily="34" charset="0"/>
              <a:buChar char="•"/>
              <a:defRPr/>
            </a:pPr>
            <a:endParaRPr lang="en-US" altLang="zh-CN" sz="1800" dirty="0" smtClean="0"/>
          </a:p>
          <a:p>
            <a:pPr fontAlgn="auto">
              <a:spcAft>
                <a:spcPts val="0"/>
              </a:spcAft>
              <a:buFont typeface="Arial" pitchFamily="34" charset="0"/>
              <a:buNone/>
              <a:defRPr/>
            </a:pPr>
            <a:r>
              <a:rPr lang="en-US" altLang="zh-CN" sz="1800" dirty="0" smtClean="0"/>
              <a:t>2</a:t>
            </a:r>
            <a:r>
              <a:rPr lang="zh-CN" altLang="en-US" sz="1800" dirty="0" smtClean="0"/>
              <a:t>、安阳站下车，打车到汤阴育栋幼儿园大约</a:t>
            </a:r>
            <a:r>
              <a:rPr lang="en-US" altLang="zh-CN" sz="1800" dirty="0" smtClean="0"/>
              <a:t>21</a:t>
            </a:r>
            <a:r>
              <a:rPr lang="zh-CN" altLang="en-US" sz="1800" dirty="0" smtClean="0"/>
              <a:t>公里，（</a:t>
            </a:r>
            <a:r>
              <a:rPr lang="en-US" altLang="zh-CN" sz="1800" dirty="0" smtClean="0"/>
              <a:t>35</a:t>
            </a:r>
            <a:r>
              <a:rPr lang="zh-CN" altLang="en-US" sz="1800" dirty="0" smtClean="0"/>
              <a:t>元左右用时大约</a:t>
            </a:r>
            <a:r>
              <a:rPr lang="en-US" altLang="zh-CN" sz="1800" dirty="0" smtClean="0"/>
              <a:t>40</a:t>
            </a:r>
            <a:r>
              <a:rPr lang="zh-CN" altLang="en-US" sz="1800" dirty="0" smtClean="0"/>
              <a:t>分钟）</a:t>
            </a:r>
            <a:endParaRPr lang="zh-CN" altLang="en-US" sz="1800" dirty="0"/>
          </a:p>
        </p:txBody>
      </p:sp>
      <p:pic>
        <p:nvPicPr>
          <p:cNvPr id="21510" name="内容占位符 7" descr="育栋幼儿园位置.png"/>
          <p:cNvPicPr>
            <a:picLocks noChangeAspect="1"/>
          </p:cNvPicPr>
          <p:nvPr/>
        </p:nvPicPr>
        <p:blipFill>
          <a:blip r:embed="rId2"/>
          <a:srcRect/>
          <a:stretch>
            <a:fillRect/>
          </a:stretch>
        </p:blipFill>
        <p:spPr bwMode="auto">
          <a:xfrm>
            <a:off x="684213" y="3141663"/>
            <a:ext cx="3600450" cy="26987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rtlCol="0">
            <a:normAutofit/>
          </a:bodyPr>
          <a:lstStyle/>
          <a:p>
            <a:pPr algn="l" fontAlgn="auto">
              <a:spcAft>
                <a:spcPts val="0"/>
              </a:spcAft>
              <a:defRPr/>
            </a:pPr>
            <a:r>
              <a:rPr lang="zh-CN" altLang="en-US" dirty="0" smtClean="0"/>
              <a:t>           高铁                     大巴</a:t>
            </a:r>
            <a:endParaRPr lang="zh-CN" altLang="en-US" dirty="0"/>
          </a:p>
        </p:txBody>
      </p:sp>
      <p:sp>
        <p:nvSpPr>
          <p:cNvPr id="3" name="内容占位符 2"/>
          <p:cNvSpPr>
            <a:spLocks noGrp="1"/>
          </p:cNvSpPr>
          <p:nvPr>
            <p:ph sz="half" idx="1"/>
          </p:nvPr>
        </p:nvSpPr>
        <p:spPr/>
        <p:style>
          <a:lnRef idx="3">
            <a:schemeClr val="lt1"/>
          </a:lnRef>
          <a:fillRef idx="1">
            <a:schemeClr val="accent1"/>
          </a:fillRef>
          <a:effectRef idx="1">
            <a:schemeClr val="accent1"/>
          </a:effectRef>
          <a:fontRef idx="minor">
            <a:schemeClr val="lt1"/>
          </a:fontRef>
        </p:style>
        <p:txBody>
          <a:bodyPr rtlCol="0">
            <a:normAutofit lnSpcReduction="10000"/>
          </a:bodyPr>
          <a:lstStyle/>
          <a:p>
            <a:pPr fontAlgn="auto">
              <a:spcAft>
                <a:spcPts val="0"/>
              </a:spcAft>
              <a:buFont typeface="Arial" pitchFamily="34" charset="0"/>
              <a:buNone/>
              <a:defRPr/>
            </a:pPr>
            <a:r>
              <a:rPr lang="en-US" altLang="zh-CN" sz="2000" dirty="0" smtClean="0"/>
              <a:t>1</a:t>
            </a:r>
            <a:r>
              <a:rPr lang="zh-CN" altLang="en-US" sz="2000" dirty="0" smtClean="0"/>
              <a:t>、安阳东站下车，旅游</a:t>
            </a:r>
            <a:r>
              <a:rPr lang="en-US" altLang="zh-CN" sz="2000" dirty="0" smtClean="0"/>
              <a:t>2</a:t>
            </a:r>
            <a:r>
              <a:rPr lang="zh-CN" altLang="en-US" sz="2000" dirty="0" smtClean="0"/>
              <a:t>路义务商贸城下车换乘</a:t>
            </a:r>
            <a:r>
              <a:rPr lang="en-US" altLang="zh-CN" sz="2000" dirty="0" smtClean="0"/>
              <a:t>50</a:t>
            </a:r>
            <a:r>
              <a:rPr lang="zh-CN" altLang="en-US" sz="2000" dirty="0" smtClean="0"/>
              <a:t>路崇召南往北</a:t>
            </a:r>
            <a:r>
              <a:rPr lang="en-US" altLang="zh-CN" sz="2000" dirty="0" smtClean="0"/>
              <a:t>70</a:t>
            </a:r>
            <a:r>
              <a:rPr lang="zh-CN" altLang="en-US" sz="2000" dirty="0" smtClean="0"/>
              <a:t>米换汤阴</a:t>
            </a:r>
            <a:r>
              <a:rPr lang="en-US" altLang="zh-CN" sz="2000" dirty="0" smtClean="0"/>
              <a:t>2</a:t>
            </a:r>
            <a:r>
              <a:rPr lang="zh-CN" altLang="en-US" sz="2000" dirty="0" smtClean="0"/>
              <a:t>路文化宫下车即到（票价</a:t>
            </a:r>
            <a:r>
              <a:rPr lang="en-US" altLang="zh-CN" sz="2000" dirty="0" smtClean="0"/>
              <a:t>5</a:t>
            </a:r>
            <a:r>
              <a:rPr lang="zh-CN" altLang="en-US" sz="2000" dirty="0" smtClean="0"/>
              <a:t>元用时约</a:t>
            </a:r>
            <a:r>
              <a:rPr lang="en-US" altLang="zh-CN" sz="2000" dirty="0" smtClean="0"/>
              <a:t>1</a:t>
            </a:r>
            <a:r>
              <a:rPr lang="zh-CN" altLang="en-US" sz="2000" dirty="0" smtClean="0"/>
              <a:t>小时</a:t>
            </a:r>
            <a:r>
              <a:rPr lang="en-US" altLang="zh-CN" sz="2000" dirty="0" smtClean="0"/>
              <a:t>50</a:t>
            </a:r>
            <a:r>
              <a:rPr lang="zh-CN" altLang="en-US" sz="2000" dirty="0" smtClean="0"/>
              <a:t>分钟）</a:t>
            </a:r>
            <a:endParaRPr lang="en-US" altLang="zh-CN" sz="2000" dirty="0" smtClean="0"/>
          </a:p>
          <a:p>
            <a:pPr fontAlgn="auto">
              <a:spcAft>
                <a:spcPts val="0"/>
              </a:spcAft>
              <a:buFont typeface="Arial" pitchFamily="34" charset="0"/>
              <a:buChar char="•"/>
              <a:defRPr/>
            </a:pPr>
            <a:endParaRPr lang="en-US" altLang="zh-CN" sz="2000" dirty="0" smtClean="0"/>
          </a:p>
          <a:p>
            <a:pPr fontAlgn="auto">
              <a:spcAft>
                <a:spcPts val="0"/>
              </a:spcAft>
              <a:buFont typeface="Arial" pitchFamily="34" charset="0"/>
              <a:buNone/>
              <a:defRPr/>
            </a:pPr>
            <a:r>
              <a:rPr lang="en-US" altLang="zh-CN" sz="2000" dirty="0" smtClean="0"/>
              <a:t>2</a:t>
            </a:r>
            <a:r>
              <a:rPr lang="zh-CN" altLang="en-US" sz="2000" dirty="0" smtClean="0"/>
              <a:t>、安阳东站下车打车到汤阴育栋幼儿园约</a:t>
            </a:r>
            <a:r>
              <a:rPr lang="en-US" altLang="zh-CN" sz="2000" dirty="0" smtClean="0"/>
              <a:t>26</a:t>
            </a:r>
            <a:r>
              <a:rPr lang="zh-CN" altLang="en-US" sz="2000" dirty="0" smtClean="0"/>
              <a:t>公里（</a:t>
            </a:r>
            <a:r>
              <a:rPr lang="en-US" altLang="zh-CN" sz="2000" dirty="0" smtClean="0"/>
              <a:t>40</a:t>
            </a:r>
            <a:r>
              <a:rPr lang="zh-CN" altLang="en-US" sz="2000" dirty="0" smtClean="0"/>
              <a:t>元左右用时约</a:t>
            </a:r>
            <a:r>
              <a:rPr lang="en-US" altLang="zh-CN" sz="2000" dirty="0" smtClean="0"/>
              <a:t>40</a:t>
            </a:r>
            <a:r>
              <a:rPr lang="zh-CN" altLang="en-US" sz="2000" dirty="0" smtClean="0"/>
              <a:t>分钟）</a:t>
            </a:r>
            <a:endParaRPr lang="en-US" altLang="zh-CN" sz="2000" dirty="0" smtClean="0"/>
          </a:p>
          <a:p>
            <a:pPr fontAlgn="auto">
              <a:spcAft>
                <a:spcPts val="0"/>
              </a:spcAft>
              <a:buFont typeface="Arial" pitchFamily="34" charset="0"/>
              <a:buNone/>
              <a:defRPr/>
            </a:pPr>
            <a:endParaRPr lang="en-US" altLang="zh-CN" sz="2000" dirty="0" smtClean="0"/>
          </a:p>
          <a:p>
            <a:pPr fontAlgn="auto">
              <a:spcAft>
                <a:spcPts val="0"/>
              </a:spcAft>
              <a:buFont typeface="Arial" pitchFamily="34" charset="0"/>
              <a:buNone/>
              <a:defRPr/>
            </a:pPr>
            <a:r>
              <a:rPr lang="en-US" altLang="zh-CN" sz="2000" dirty="0" smtClean="0"/>
              <a:t>3</a:t>
            </a:r>
            <a:r>
              <a:rPr lang="zh-CN" altLang="en-US" sz="2000" dirty="0" smtClean="0"/>
              <a:t>、鹤壁东站下车，</a:t>
            </a:r>
            <a:r>
              <a:rPr lang="en-US" altLang="zh-CN" sz="2000" dirty="0" smtClean="0"/>
              <a:t>22</a:t>
            </a:r>
            <a:r>
              <a:rPr lang="zh-CN" altLang="en-US" sz="2000" dirty="0" smtClean="0"/>
              <a:t>路到客运总站换乘安阳方向的大巴汤阴站下车公交</a:t>
            </a:r>
            <a:r>
              <a:rPr lang="en-US" altLang="zh-CN" sz="2000" dirty="0" smtClean="0"/>
              <a:t>3A</a:t>
            </a:r>
            <a:r>
              <a:rPr lang="zh-CN" altLang="en-US" sz="2000" dirty="0" smtClean="0"/>
              <a:t>路上行演播中心下车即到。（打车约</a:t>
            </a:r>
            <a:r>
              <a:rPr lang="en-US" altLang="zh-CN" sz="2000" dirty="0" smtClean="0"/>
              <a:t>30</a:t>
            </a:r>
            <a:r>
              <a:rPr lang="zh-CN" altLang="en-US" sz="2000" dirty="0" smtClean="0"/>
              <a:t>公里用时</a:t>
            </a:r>
            <a:r>
              <a:rPr lang="en-US" altLang="zh-CN" sz="2000" dirty="0" smtClean="0"/>
              <a:t>40</a:t>
            </a:r>
            <a:r>
              <a:rPr lang="zh-CN" altLang="en-US" sz="2000" dirty="0" smtClean="0"/>
              <a:t>分钟左右）</a:t>
            </a:r>
            <a:endParaRPr lang="zh-CN" altLang="en-US" sz="2000" dirty="0"/>
          </a:p>
        </p:txBody>
      </p:sp>
      <p:sp>
        <p:nvSpPr>
          <p:cNvPr id="4" name="内容占位符 3"/>
          <p:cNvSpPr>
            <a:spLocks noGrp="1"/>
          </p:cNvSpPr>
          <p:nvPr>
            <p:ph sz="half" idx="2"/>
          </p:nvPr>
        </p:nvSpPr>
        <p:spPr/>
        <p:style>
          <a:lnRef idx="3">
            <a:schemeClr val="lt1"/>
          </a:lnRef>
          <a:fillRef idx="1">
            <a:schemeClr val="accent1"/>
          </a:fillRef>
          <a:effectRef idx="1">
            <a:schemeClr val="accent1"/>
          </a:effectRef>
          <a:fontRef idx="minor">
            <a:schemeClr val="lt1"/>
          </a:fontRef>
        </p:style>
        <p:txBody>
          <a:bodyPr rtlCol="0">
            <a:normAutofit lnSpcReduction="10000"/>
          </a:bodyPr>
          <a:lstStyle/>
          <a:p>
            <a:pPr fontAlgn="auto">
              <a:spcAft>
                <a:spcPts val="0"/>
              </a:spcAft>
              <a:buFont typeface="Arial" pitchFamily="34" charset="0"/>
              <a:buNone/>
              <a:defRPr/>
            </a:pPr>
            <a:r>
              <a:rPr lang="en-US" altLang="zh-CN" sz="2000" dirty="0" smtClean="0"/>
              <a:t>1</a:t>
            </a:r>
            <a:r>
              <a:rPr lang="zh-CN" altLang="en-US" sz="2000" dirty="0" smtClean="0"/>
              <a:t>、乘坐到汤阴的大巴车汤阴客运站下车换乘公交</a:t>
            </a:r>
            <a:r>
              <a:rPr lang="en-US" altLang="zh-CN" sz="2000" dirty="0" smtClean="0"/>
              <a:t>3A</a:t>
            </a:r>
            <a:r>
              <a:rPr lang="zh-CN" altLang="en-US" sz="2000" dirty="0" smtClean="0"/>
              <a:t>路上行演播中心下车即到</a:t>
            </a:r>
            <a:endParaRPr lang="en-US" altLang="zh-CN" sz="2000" dirty="0" smtClean="0"/>
          </a:p>
          <a:p>
            <a:pPr fontAlgn="auto">
              <a:spcAft>
                <a:spcPts val="0"/>
              </a:spcAft>
              <a:buFont typeface="Arial" pitchFamily="34" charset="0"/>
              <a:buNone/>
              <a:defRPr/>
            </a:pPr>
            <a:endParaRPr lang="en-US" altLang="zh-CN" sz="2000" dirty="0" smtClean="0"/>
          </a:p>
          <a:p>
            <a:pPr fontAlgn="auto">
              <a:spcAft>
                <a:spcPts val="0"/>
              </a:spcAft>
              <a:buFont typeface="Arial" pitchFamily="34" charset="0"/>
              <a:buNone/>
              <a:defRPr/>
            </a:pPr>
            <a:r>
              <a:rPr lang="en-US" altLang="zh-CN" sz="2000" dirty="0" smtClean="0"/>
              <a:t>2</a:t>
            </a:r>
            <a:r>
              <a:rPr lang="zh-CN" altLang="en-US" sz="2000" dirty="0" smtClean="0"/>
              <a:t>、乘坐大巴车安阳站下车，汽车站有到汤阴的车</a:t>
            </a:r>
            <a:r>
              <a:rPr lang="en-US" altLang="zh-CN" sz="2000" dirty="0" smtClean="0"/>
              <a:t>,</a:t>
            </a:r>
            <a:r>
              <a:rPr lang="zh-CN" altLang="en-US" sz="2000" dirty="0" smtClean="0"/>
              <a:t> 二十分钟左右一趟。（票价</a:t>
            </a:r>
            <a:r>
              <a:rPr lang="en-US" altLang="zh-CN" sz="2000" dirty="0" smtClean="0"/>
              <a:t>14</a:t>
            </a:r>
            <a:r>
              <a:rPr lang="zh-CN" altLang="en-US" sz="2000" dirty="0" smtClean="0"/>
              <a:t>元）下车后公交</a:t>
            </a:r>
            <a:r>
              <a:rPr lang="en-US" altLang="zh-CN" sz="2000" dirty="0" smtClean="0"/>
              <a:t>3A</a:t>
            </a:r>
            <a:r>
              <a:rPr lang="zh-CN" altLang="en-US" sz="2000" dirty="0" smtClean="0"/>
              <a:t>路上行演播中心下车即到（用时大约</a:t>
            </a:r>
            <a:r>
              <a:rPr lang="en-US" altLang="zh-CN" sz="2000" dirty="0" smtClean="0"/>
              <a:t>1</a:t>
            </a:r>
            <a:r>
              <a:rPr lang="zh-CN" altLang="en-US" sz="2000" dirty="0" smtClean="0"/>
              <a:t>小时</a:t>
            </a:r>
            <a:r>
              <a:rPr lang="en-US" altLang="zh-CN" sz="2000" dirty="0" smtClean="0"/>
              <a:t>50</a:t>
            </a:r>
            <a:r>
              <a:rPr lang="zh-CN" altLang="en-US" sz="2000" dirty="0" smtClean="0"/>
              <a:t>分钟）</a:t>
            </a:r>
            <a:endParaRPr lang="en-US" altLang="zh-CN" sz="2000" dirty="0" smtClean="0"/>
          </a:p>
          <a:p>
            <a:pPr fontAlgn="auto">
              <a:spcAft>
                <a:spcPts val="0"/>
              </a:spcAft>
              <a:buFont typeface="Arial" pitchFamily="34" charset="0"/>
              <a:buNone/>
              <a:defRPr/>
            </a:pPr>
            <a:endParaRPr lang="zh-CN" alt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rtlCol="0">
            <a:normAutofit/>
          </a:bodyPr>
          <a:lstStyle/>
          <a:p>
            <a:pPr fontAlgn="auto">
              <a:spcAft>
                <a:spcPts val="0"/>
              </a:spcAft>
              <a:defRPr/>
            </a:pPr>
            <a:r>
              <a:rPr lang="zh-CN" altLang="en-US" dirty="0" smtClean="0"/>
              <a:t>报名表格</a:t>
            </a:r>
            <a:endParaRPr lang="zh-CN" altLang="en-US" dirty="0"/>
          </a:p>
        </p:txBody>
      </p:sp>
      <p:sp>
        <p:nvSpPr>
          <p:cNvPr id="3" name="内容占位符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rtlCol="0">
            <a:normAutofit lnSpcReduction="10000"/>
          </a:bodyPr>
          <a:lstStyle/>
          <a:p>
            <a:pPr fontAlgn="auto">
              <a:spcAft>
                <a:spcPts val="0"/>
              </a:spcAft>
              <a:buFont typeface="Arial" pitchFamily="34" charset="0"/>
              <a:buNone/>
              <a:defRPr/>
            </a:pPr>
            <a:r>
              <a:rPr lang="zh-CN" altLang="en-US" dirty="0" smtClean="0"/>
              <a:t>                   </a:t>
            </a:r>
            <a:endParaRPr lang="en-US" altLang="zh-CN" dirty="0" smtClean="0"/>
          </a:p>
          <a:p>
            <a:pPr fontAlgn="auto">
              <a:spcAft>
                <a:spcPts val="0"/>
              </a:spcAft>
              <a:buFont typeface="Arial" pitchFamily="34" charset="0"/>
              <a:buNone/>
              <a:defRPr/>
            </a:pPr>
            <a:r>
              <a:rPr lang="en-US" altLang="zh-CN" dirty="0" smtClean="0">
                <a:solidFill>
                  <a:schemeClr val="tx2">
                    <a:lumMod val="75000"/>
                  </a:schemeClr>
                </a:solidFill>
              </a:rPr>
              <a:t>                  </a:t>
            </a:r>
            <a:r>
              <a:rPr lang="zh-CN" altLang="en-US" dirty="0" smtClean="0">
                <a:solidFill>
                  <a:schemeClr val="tx2">
                    <a:lumMod val="75000"/>
                  </a:schemeClr>
                </a:solidFill>
              </a:rPr>
              <a:t> 姓名：</a:t>
            </a:r>
            <a:endParaRPr lang="en-US" altLang="zh-CN" dirty="0" smtClean="0">
              <a:solidFill>
                <a:schemeClr val="tx2">
                  <a:lumMod val="75000"/>
                </a:schemeClr>
              </a:solidFill>
            </a:endParaRPr>
          </a:p>
          <a:p>
            <a:pPr fontAlgn="auto">
              <a:spcAft>
                <a:spcPts val="0"/>
              </a:spcAft>
              <a:buFont typeface="Arial" pitchFamily="34" charset="0"/>
              <a:buNone/>
              <a:defRPr/>
            </a:pPr>
            <a:r>
              <a:rPr lang="zh-CN" altLang="en-US" dirty="0" smtClean="0">
                <a:solidFill>
                  <a:schemeClr val="tx2">
                    <a:lumMod val="75000"/>
                  </a:schemeClr>
                </a:solidFill>
              </a:rPr>
              <a:t>                   电话：</a:t>
            </a:r>
            <a:endParaRPr lang="en-US" altLang="zh-CN" dirty="0" smtClean="0">
              <a:solidFill>
                <a:schemeClr val="tx2">
                  <a:lumMod val="75000"/>
                </a:schemeClr>
              </a:solidFill>
            </a:endParaRPr>
          </a:p>
          <a:p>
            <a:pPr fontAlgn="auto">
              <a:spcAft>
                <a:spcPts val="0"/>
              </a:spcAft>
              <a:buFont typeface="Arial" pitchFamily="34" charset="0"/>
              <a:buNone/>
              <a:defRPr/>
            </a:pPr>
            <a:r>
              <a:rPr lang="zh-CN" altLang="en-US" dirty="0" smtClean="0">
                <a:solidFill>
                  <a:schemeClr val="tx2">
                    <a:lumMod val="75000"/>
                  </a:schemeClr>
                </a:solidFill>
              </a:rPr>
              <a:t>                   幼儿园：</a:t>
            </a:r>
            <a:endParaRPr lang="en-US" altLang="zh-CN" dirty="0" smtClean="0">
              <a:solidFill>
                <a:schemeClr val="tx2">
                  <a:lumMod val="75000"/>
                </a:schemeClr>
              </a:solidFill>
            </a:endParaRPr>
          </a:p>
          <a:p>
            <a:pPr algn="ctr" fontAlgn="auto">
              <a:spcAft>
                <a:spcPts val="0"/>
              </a:spcAft>
              <a:buFont typeface="Arial" pitchFamily="34" charset="0"/>
              <a:buNone/>
              <a:defRPr/>
            </a:pPr>
            <a:endParaRPr lang="en-US" altLang="zh-CN" dirty="0" smtClean="0">
              <a:solidFill>
                <a:schemeClr val="tx2">
                  <a:lumMod val="75000"/>
                </a:schemeClr>
              </a:solidFill>
            </a:endParaRPr>
          </a:p>
          <a:p>
            <a:pPr algn="ctr" fontAlgn="auto">
              <a:spcAft>
                <a:spcPts val="0"/>
              </a:spcAft>
              <a:buFont typeface="Arial" pitchFamily="34" charset="0"/>
              <a:buNone/>
              <a:defRPr/>
            </a:pPr>
            <a:r>
              <a:rPr lang="zh-CN" altLang="en-US" dirty="0" smtClean="0">
                <a:solidFill>
                  <a:schemeClr val="tx2">
                    <a:lumMod val="75000"/>
                  </a:schemeClr>
                </a:solidFill>
              </a:rPr>
              <a:t>提交</a:t>
            </a:r>
            <a:endParaRPr lang="en-US" altLang="zh-CN" dirty="0" smtClean="0">
              <a:solidFill>
                <a:schemeClr val="tx2">
                  <a:lumMod val="75000"/>
                </a:schemeClr>
              </a:solidFill>
            </a:endParaRPr>
          </a:p>
          <a:p>
            <a:pPr algn="ctr" fontAlgn="auto">
              <a:spcAft>
                <a:spcPts val="0"/>
              </a:spcAft>
              <a:buFont typeface="Arial" pitchFamily="34" charset="0"/>
              <a:buNone/>
              <a:defRPr/>
            </a:pPr>
            <a:endParaRPr lang="en-US" altLang="zh-CN" dirty="0" smtClean="0">
              <a:solidFill>
                <a:schemeClr val="tx2">
                  <a:lumMod val="75000"/>
                </a:schemeClr>
              </a:solidFill>
            </a:endParaRPr>
          </a:p>
          <a:p>
            <a:pPr algn="ctr" fontAlgn="auto">
              <a:spcAft>
                <a:spcPts val="0"/>
              </a:spcAft>
              <a:buFont typeface="Arial" pitchFamily="34" charset="0"/>
              <a:buNone/>
              <a:defRPr/>
            </a:pPr>
            <a:r>
              <a:rPr lang="zh-CN" altLang="en-US" sz="1800" dirty="0" smtClean="0">
                <a:solidFill>
                  <a:schemeClr val="tx2">
                    <a:lumMod val="75000"/>
                  </a:schemeClr>
                </a:solidFill>
              </a:rPr>
              <a:t>                                                                               咨询电话：</a:t>
            </a:r>
            <a:r>
              <a:rPr lang="en-US" altLang="zh-CN" sz="1800" dirty="0" smtClean="0">
                <a:solidFill>
                  <a:schemeClr val="tx2">
                    <a:lumMod val="75000"/>
                  </a:schemeClr>
                </a:solidFill>
              </a:rPr>
              <a:t>17303823499</a:t>
            </a:r>
          </a:p>
          <a:p>
            <a:pPr algn="ctr" fontAlgn="auto">
              <a:spcAft>
                <a:spcPts val="0"/>
              </a:spcAft>
              <a:buFont typeface="Arial" pitchFamily="34" charset="0"/>
              <a:buNone/>
              <a:defRPr/>
            </a:pPr>
            <a:r>
              <a:rPr lang="zh-CN" altLang="en-US" sz="1400" dirty="0" smtClean="0">
                <a:solidFill>
                  <a:schemeClr val="tx2">
                    <a:lumMod val="75000"/>
                  </a:schemeClr>
                </a:solidFill>
              </a:rPr>
              <a:t>                                                                                                                                   （微信同号）</a:t>
            </a:r>
            <a:endParaRPr lang="en-US" altLang="zh-CN" sz="1400" dirty="0" smtClean="0">
              <a:solidFill>
                <a:schemeClr val="tx2">
                  <a:lumMod val="75000"/>
                </a:schemeClr>
              </a:solidFill>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TotalTime>
  <Words>1234</Words>
  <Application>Microsoft Office PowerPoint</Application>
  <PresentationFormat>全屏显示(4:3)</PresentationFormat>
  <Paragraphs>91</Paragraphs>
  <Slides>9</Slides>
  <Notes>1</Notes>
  <HiddenSlides>0</HiddenSlides>
  <MMClips>0</MMClips>
  <ScaleCrop>false</ScaleCrop>
  <HeadingPairs>
    <vt:vector size="6" baseType="variant">
      <vt:variant>
        <vt:lpstr>已用的字体</vt:lpstr>
      </vt:variant>
      <vt:variant>
        <vt:i4>4</vt:i4>
      </vt:variant>
      <vt:variant>
        <vt:lpstr>演示文稿设计模板</vt:lpstr>
      </vt:variant>
      <vt:variant>
        <vt:i4>1</vt:i4>
      </vt:variant>
      <vt:variant>
        <vt:lpstr>幻灯片标题</vt:lpstr>
      </vt:variant>
      <vt:variant>
        <vt:i4>9</vt:i4>
      </vt:variant>
    </vt:vector>
  </HeadingPairs>
  <TitlesOfParts>
    <vt:vector size="14" baseType="lpstr">
      <vt:lpstr>Calibri</vt:lpstr>
      <vt:lpstr>宋体</vt:lpstr>
      <vt:lpstr>Arial</vt:lpstr>
      <vt:lpstr>Adobe 仿宋 Std R</vt:lpstr>
      <vt:lpstr>Office 主题</vt:lpstr>
      <vt:lpstr>育栋教育 精英园长之 游学 汤阴育栋幼儿园 时间：2018年6月8日-9日</vt:lpstr>
      <vt:lpstr>精英园长游学</vt:lpstr>
      <vt:lpstr>游学内容： </vt:lpstr>
      <vt:lpstr>幻灯片 4</vt:lpstr>
      <vt:lpstr>游学须知</vt:lpstr>
      <vt:lpstr>地图导航</vt:lpstr>
      <vt:lpstr>乘车路线推荐</vt:lpstr>
      <vt:lpstr>           高铁                     大巴</vt:lpstr>
      <vt:lpstr>报名表格</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游学须知</dc:title>
  <cp:lastModifiedBy>AutoBVT</cp:lastModifiedBy>
  <cp:revision>42</cp:revision>
  <dcterms:modified xsi:type="dcterms:W3CDTF">2018-05-15T01:18:02Z</dcterms:modified>
</cp:coreProperties>
</file>